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7" r:id="rId2"/>
    <p:sldId id="306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86"/>
    <a:srgbClr val="032C62"/>
    <a:srgbClr val="2976A5"/>
    <a:srgbClr val="0B5474"/>
    <a:srgbClr val="C6E5E8"/>
    <a:srgbClr val="213052"/>
    <a:srgbClr val="650D0C"/>
    <a:srgbClr val="E7E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3" autoAdjust="0"/>
    <p:restoredTop sz="98296" autoAdjust="0"/>
  </p:normalViewPr>
  <p:slideViewPr>
    <p:cSldViewPr snapToGrid="0">
      <p:cViewPr>
        <p:scale>
          <a:sx n="70" d="100"/>
          <a:sy n="70" d="100"/>
        </p:scale>
        <p:origin x="-129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55924F6-3A8B-4423-9761-5B7691C8219E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91EF6AD-1389-43AF-AB81-41AA37A88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8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21CA53-82D9-4297-817E-01FA7650A4FC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6CF9BE-88F1-470E-9EEE-44B0DB588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8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3C5E22-FDCD-4D57-AA08-CEC6E09A1DA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2DEB4E-8421-4416-80EE-A64C19A411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78435-7EE0-4194-B872-E9BC392ECE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FED74E-9D6A-4065-9BEC-F57D486927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50B1F9-C01A-4906-B762-0BEBAC376E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CE484-2965-4336-BE02-CBC75FEEB8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7D019-D12E-409E-90E5-B004705906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FA730C-2310-4341-837F-69A243C493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ADFC8-2D77-4D8C-BE97-5D12D2EA6E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A07C96-8A3E-415E-8F37-3C616F5C61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757F4-F7B4-4C06-AC98-5E37417525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4484-6C23-4815-A0BF-FD6034AD079F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5CE96-F3B4-44DC-A817-6AF73431D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2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CF533-4209-40BD-8790-E608D3AC5380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029E-87CE-4791-A1BF-DD194A5EB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6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1C16-31A7-4AD1-B4EB-E2176E56B053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3375-B120-4C58-95C9-C77291068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4AA9E-016A-4E36-8543-9C0090FC6980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4A107-6E6F-4AEB-86E4-5DE61DB1B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7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13FA-EBB5-4206-8CCF-93E521FD91CA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63F5-D5C9-4052-9679-8B841BEE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6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2CDC-0A97-484D-A355-C9D986B8E8A2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4F01-2721-474A-BBFE-66A4ED4E0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0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AE93E-E7DD-46D7-AEF6-0650DA0505AF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0B46-A6AA-41FD-AD74-92BE6C03E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4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19172-321A-4078-8803-77554782D7A5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F8E8-33FA-4AFC-B8F2-4A5DE6EA8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0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6827-D073-4EB3-BABB-AAD4B48BF07F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4D9A7-DE86-4A5F-BB16-EA189547F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2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2A79F-D374-40F0-9F14-0C926242D9EF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C9F75-D5A9-4110-80EC-7082A8681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9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CF8E6-CC0F-4BD9-B13A-C536F27B37CB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A25A-2429-4E26-8F96-BC6DD160A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0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F9751-12D9-4E99-ACD4-A95484860271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5DB3D6-9D4A-4826-8DD8-70AF21777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slide" Target="slide1.xml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1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hyperlink" Target="http://oxfordre.com/page/faqs" TargetMode="External"/><Relationship Id="rId18" Type="http://schemas.openxmlformats.org/officeDocument/2006/relationships/hyperlink" Target="mailto:oxfordonline@oup.com" TargetMode="Externa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image" Target="../media/image2.png"/><Relationship Id="rId17" Type="http://schemas.openxmlformats.org/officeDocument/2006/relationships/hyperlink" Target="mailto:onlinetraining@oup.com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mailto:oxfordtrainingamericas@oup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3.xml"/><Relationship Id="rId15" Type="http://schemas.openxmlformats.org/officeDocument/2006/relationships/hyperlink" Target="http://oxfordre.com/help" TargetMode="External"/><Relationship Id="rId10" Type="http://schemas.openxmlformats.org/officeDocument/2006/relationships/slide" Target="slide7.xml"/><Relationship Id="rId19" Type="http://schemas.openxmlformats.org/officeDocument/2006/relationships/hyperlink" Target="mailto:onlinesubscriptions@oup.com" TargetMode="External"/><Relationship Id="rId4" Type="http://schemas.openxmlformats.org/officeDocument/2006/relationships/slide" Target="slide4.xml"/><Relationship Id="rId9" Type="http://schemas.openxmlformats.org/officeDocument/2006/relationships/slide" Target="slide5.xml"/><Relationship Id="rId14" Type="http://schemas.openxmlformats.org/officeDocument/2006/relationships/hyperlink" Target="http://oxfordre.com/page/abou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3.xml"/><Relationship Id="rId1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5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6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8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9.png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5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4283" y="4704730"/>
            <a:ext cx="7109717" cy="2157066"/>
          </a:xfrm>
          <a:prstGeom prst="rect">
            <a:avLst/>
          </a:prstGeom>
          <a:solidFill>
            <a:schemeClr val="bg1"/>
          </a:solidFill>
          <a:ln>
            <a:solidFill>
              <a:srgbClr val="226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1" name="Group 65"/>
          <p:cNvGrpSpPr>
            <a:grpSpLocks/>
          </p:cNvGrpSpPr>
          <p:nvPr/>
        </p:nvGrpSpPr>
        <p:grpSpPr bwMode="auto">
          <a:xfrm>
            <a:off x="7207250" y="6072188"/>
            <a:ext cx="1562100" cy="369887"/>
            <a:chOff x="3581400" y="5780226"/>
            <a:chExt cx="1562100" cy="369332"/>
          </a:xfrm>
        </p:grpSpPr>
        <p:sp>
          <p:nvSpPr>
            <p:cNvPr id="67" name="Striped Right Arrow 66">
              <a:hlinkClick r:id="rId3" action="ppaction://hlinksldjump"/>
            </p:cNvPr>
            <p:cNvSpPr/>
            <p:nvPr/>
          </p:nvSpPr>
          <p:spPr>
            <a:xfrm>
              <a:off x="4724400" y="5849971"/>
              <a:ext cx="419100" cy="228257"/>
            </a:xfrm>
            <a:prstGeom prst="stripedRightArrow">
              <a:avLst/>
            </a:prstGeom>
            <a:solidFill>
              <a:srgbClr val="507F88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4" name="TextBox 3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581400" y="5780226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213052"/>
                  </a:solidFill>
                </a:rPr>
                <a:t>Next</a:t>
              </a:r>
            </a:p>
          </p:txBody>
        </p:sp>
      </p:grp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0" y="323850"/>
            <a:ext cx="1905000" cy="4762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4925" y="1747838"/>
            <a:ext cx="1870075" cy="476250"/>
          </a:xfrm>
          <a:prstGeom prst="rect">
            <a:avLst/>
          </a:prstGeom>
          <a:solidFill>
            <a:srgbClr val="22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Personalization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5400" y="1036638"/>
            <a:ext cx="1879600" cy="474662"/>
          </a:xfrm>
          <a:prstGeom prst="rect">
            <a:avLst/>
          </a:prstGeom>
          <a:solidFill>
            <a:srgbClr val="22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Home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20638" y="2543175"/>
            <a:ext cx="1884362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32C62"/>
              </a:solidFill>
            </a:endParaRP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34925" y="459422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Citing, Printing, and Sharing</a:t>
            </a:r>
          </a:p>
        </p:txBody>
      </p:sp>
      <p:sp>
        <p:nvSpPr>
          <p:cNvPr id="28" name="Rectangle 27">
            <a:hlinkClick r:id="rId9" action="ppaction://hlinksldjump"/>
          </p:cNvPr>
          <p:cNvSpPr/>
          <p:nvPr/>
        </p:nvSpPr>
        <p:spPr>
          <a:xfrm>
            <a:off x="34925" y="317182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Search and Filter Results</a:t>
            </a: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34925" y="246062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Browse Content by </a:t>
            </a:r>
            <a:r>
              <a:rPr lang="en-US" dirty="0" smtClean="0">
                <a:solidFill>
                  <a:srgbClr val="032C62"/>
                </a:solidFill>
              </a:rPr>
              <a:t>Subfield</a:t>
            </a:r>
            <a:endParaRPr lang="en-US" dirty="0">
              <a:solidFill>
                <a:srgbClr val="032C62"/>
              </a:solidFill>
            </a:endParaRPr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34925" y="5307013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Saved Content</a:t>
            </a:r>
          </a:p>
        </p:txBody>
      </p:sp>
      <p:sp>
        <p:nvSpPr>
          <p:cNvPr id="33" name="Rectangle 32">
            <a:hlinkClick r:id="rId11" action="ppaction://hlinksldjump"/>
          </p:cNvPr>
          <p:cNvSpPr/>
          <p:nvPr/>
        </p:nvSpPr>
        <p:spPr>
          <a:xfrm>
            <a:off x="34925" y="3881438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Full Text View</a:t>
            </a:r>
          </a:p>
        </p:txBody>
      </p:sp>
      <p:sp>
        <p:nvSpPr>
          <p:cNvPr id="34" name="Rectangle 33">
            <a:hlinkClick r:id="rId12" action="ppaction://hlinksldjump"/>
          </p:cNvPr>
          <p:cNvSpPr/>
          <p:nvPr/>
        </p:nvSpPr>
        <p:spPr>
          <a:xfrm>
            <a:off x="34925" y="601980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More Information</a:t>
            </a:r>
          </a:p>
        </p:txBody>
      </p:sp>
      <p:sp>
        <p:nvSpPr>
          <p:cNvPr id="2062" name="TextBox 1"/>
          <p:cNvSpPr txBox="1">
            <a:spLocks noChangeArrowheads="1"/>
          </p:cNvSpPr>
          <p:nvPr/>
        </p:nvSpPr>
        <p:spPr bwMode="auto">
          <a:xfrm>
            <a:off x="2430463" y="4926013"/>
            <a:ext cx="47767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tx2"/>
                </a:solidFill>
                <a:latin typeface="Book Antiqua" pitchFamily="18" charset="0"/>
              </a:rPr>
              <a:t>Welcome to a guided tour </a:t>
            </a:r>
            <a:r>
              <a:rPr lang="en-US" altLang="en-US" sz="1600" dirty="0" smtClean="0">
                <a:solidFill>
                  <a:schemeClr val="tx2"/>
                </a:solidFill>
                <a:latin typeface="Book Antiqua" pitchFamily="18" charset="0"/>
              </a:rPr>
              <a:t>of the Oxford Research Encyclopedias (OREs). </a:t>
            </a:r>
            <a:r>
              <a:rPr lang="en-US" altLang="en-US" sz="1600" dirty="0">
                <a:solidFill>
                  <a:schemeClr val="tx2"/>
                </a:solidFill>
                <a:latin typeface="Book Antiqua" pitchFamily="18" charset="0"/>
              </a:rPr>
              <a:t>Please click the </a:t>
            </a:r>
            <a:r>
              <a:rPr lang="en-US" altLang="en-US" sz="1600" dirty="0" smtClean="0">
                <a:solidFill>
                  <a:schemeClr val="tx2"/>
                </a:solidFill>
                <a:latin typeface="Book Antiqua" pitchFamily="18" charset="0"/>
              </a:rPr>
              <a:t>forward arrows </a:t>
            </a:r>
            <a:r>
              <a:rPr lang="en-US" altLang="en-US" sz="1600" dirty="0">
                <a:solidFill>
                  <a:schemeClr val="tx2"/>
                </a:solidFill>
                <a:latin typeface="Book Antiqua" pitchFamily="18" charset="0"/>
              </a:rPr>
              <a:t>to advance to the next section or click on a topic in the left-hand table of contents to skip ahead.  Revisit the previous section by clicking the back arrow.</a:t>
            </a: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83" y="0"/>
            <a:ext cx="7109717" cy="470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919288" y="0"/>
            <a:ext cx="7239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0" y="457200"/>
            <a:ext cx="1905000" cy="476250"/>
          </a:xfrm>
          <a:prstGeom prst="rect">
            <a:avLst/>
          </a:prstGeom>
          <a:solidFill>
            <a:srgbClr val="22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Welcome</a:t>
            </a:r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0" y="184785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Personalization</a:t>
            </a:r>
          </a:p>
        </p:txBody>
      </p:sp>
      <p:sp>
        <p:nvSpPr>
          <p:cNvPr id="38" name="Rectangle 37">
            <a:hlinkClick r:id="rId5" action="ppaction://hlinksldjump"/>
          </p:cNvPr>
          <p:cNvSpPr/>
          <p:nvPr/>
        </p:nvSpPr>
        <p:spPr>
          <a:xfrm>
            <a:off x="0" y="115252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Home</a:t>
            </a:r>
          </a:p>
        </p:txBody>
      </p:sp>
      <p:sp>
        <p:nvSpPr>
          <p:cNvPr id="39" name="Rectangle 38">
            <a:hlinkClick r:id="rId6" action="ppaction://hlinksldjump"/>
          </p:cNvPr>
          <p:cNvSpPr/>
          <p:nvPr/>
        </p:nvSpPr>
        <p:spPr>
          <a:xfrm>
            <a:off x="0" y="3236913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Search and Filter Results</a:t>
            </a:r>
          </a:p>
        </p:txBody>
      </p:sp>
      <p:sp>
        <p:nvSpPr>
          <p:cNvPr id="40" name="Rectangle 39">
            <a:hlinkClick r:id="rId7" action="ppaction://hlinksldjump"/>
          </p:cNvPr>
          <p:cNvSpPr/>
          <p:nvPr/>
        </p:nvSpPr>
        <p:spPr>
          <a:xfrm>
            <a:off x="0" y="5324475"/>
            <a:ext cx="1884363" cy="4762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Saved Content</a:t>
            </a:r>
          </a:p>
        </p:txBody>
      </p:sp>
      <p:sp>
        <p:nvSpPr>
          <p:cNvPr id="41" name="Rectangle 40">
            <a:hlinkClick r:id="rId8" action="ppaction://hlinksldjump"/>
          </p:cNvPr>
          <p:cNvSpPr/>
          <p:nvPr/>
        </p:nvSpPr>
        <p:spPr>
          <a:xfrm>
            <a:off x="0" y="4629150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Citing, Printing, and Sharing</a:t>
            </a:r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0" y="254317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Browse Content by </a:t>
            </a:r>
            <a:r>
              <a:rPr lang="en-US" dirty="0" smtClean="0">
                <a:solidFill>
                  <a:srgbClr val="032C62"/>
                </a:solidFill>
              </a:rPr>
              <a:t>Subfield</a:t>
            </a:r>
            <a:endParaRPr lang="en-US" dirty="0">
              <a:solidFill>
                <a:srgbClr val="032C62"/>
              </a:solidFill>
            </a:endParaRPr>
          </a:p>
        </p:txBody>
      </p:sp>
      <p:sp>
        <p:nvSpPr>
          <p:cNvPr id="46" name="Rectangle 45">
            <a:hlinkClick r:id="rId10" action="ppaction://hlinksldjump"/>
          </p:cNvPr>
          <p:cNvSpPr/>
          <p:nvPr/>
        </p:nvSpPr>
        <p:spPr>
          <a:xfrm>
            <a:off x="0" y="393382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Full Text View</a:t>
            </a:r>
          </a:p>
        </p:txBody>
      </p:sp>
      <p:sp>
        <p:nvSpPr>
          <p:cNvPr id="49" name="Rectangle 48">
            <a:hlinkClick r:id="rId11" action="ppaction://hlinksldjump"/>
          </p:cNvPr>
          <p:cNvSpPr/>
          <p:nvPr/>
        </p:nvSpPr>
        <p:spPr>
          <a:xfrm>
            <a:off x="-17463" y="601980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More Information</a:t>
            </a:r>
          </a:p>
        </p:txBody>
      </p:sp>
      <p:sp>
        <p:nvSpPr>
          <p:cNvPr id="23" name="Striped Right Arrow 22">
            <a:hlinkClick r:id="" action="ppaction://hlinkshowjump?jump=nextslide"/>
          </p:cNvPr>
          <p:cNvSpPr/>
          <p:nvPr/>
        </p:nvSpPr>
        <p:spPr bwMode="auto">
          <a:xfrm>
            <a:off x="10287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Striped Right Arrow 23">
            <a:hlinkClick r:id="" action="ppaction://hlinkshowjump?jump=previousslide"/>
          </p:cNvPr>
          <p:cNvSpPr/>
          <p:nvPr/>
        </p:nvSpPr>
        <p:spPr bwMode="auto">
          <a:xfrm rot="10800000">
            <a:off x="4572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7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47675"/>
            <a:ext cx="315912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19288" y="0"/>
            <a:ext cx="7239000" cy="447675"/>
          </a:xfrm>
          <a:prstGeom prst="rect">
            <a:avLst/>
          </a:prstGeom>
          <a:solidFill>
            <a:schemeClr val="bg1"/>
          </a:solidFill>
          <a:ln w="3175">
            <a:solidFill>
              <a:srgbClr val="03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OXFORD </a:t>
            </a:r>
            <a:r>
              <a:rPr lang="en-US" dirty="0" smtClean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RESEARCH ENCYCLOPEDIAS</a:t>
            </a:r>
            <a:endParaRPr lang="en-US" dirty="0">
              <a:solidFill>
                <a:srgbClr val="213052"/>
              </a:solidFill>
              <a:latin typeface="Book Antiqua" pitchFamily="18" charset="0"/>
              <a:cs typeface="Arial" charset="0"/>
            </a:endParaRPr>
          </a:p>
        </p:txBody>
      </p:sp>
      <p:pic>
        <p:nvPicPr>
          <p:cNvPr id="1128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487363"/>
            <a:ext cx="7224713" cy="618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40625" y="3497263"/>
            <a:ext cx="1603375" cy="15208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0425" y="3141663"/>
            <a:ext cx="946150" cy="28733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76575" y="3141663"/>
            <a:ext cx="946150" cy="28733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22725" y="3141663"/>
            <a:ext cx="968375" cy="28733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91100" y="3141663"/>
            <a:ext cx="1096963" cy="28733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88063" y="3141663"/>
            <a:ext cx="958850" cy="28733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59563" y="5702300"/>
            <a:ext cx="590550" cy="5556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78113" y="523875"/>
            <a:ext cx="36576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/>
              <a:t>Review </a:t>
            </a:r>
            <a:r>
              <a:rPr lang="en-US" sz="1600" dirty="0"/>
              <a:t>and </a:t>
            </a:r>
            <a:r>
              <a:rPr lang="en-US" sz="1600" b="1" dirty="0"/>
              <a:t>Edit</a:t>
            </a:r>
            <a:r>
              <a:rPr lang="en-US" sz="1600" dirty="0"/>
              <a:t> saved </a:t>
            </a:r>
            <a:r>
              <a:rPr lang="en-US" sz="1600" dirty="0" smtClean="0"/>
              <a:t>content, annotations, and searches</a:t>
            </a:r>
            <a:r>
              <a:rPr lang="en-US" sz="1600" dirty="0"/>
              <a:t>. </a:t>
            </a:r>
            <a:r>
              <a:rPr lang="en-US" sz="1600" b="1" dirty="0"/>
              <a:t>Update</a:t>
            </a:r>
            <a:r>
              <a:rPr lang="en-US" sz="1600" dirty="0"/>
              <a:t> My Account with new email and password.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98850" y="6257925"/>
            <a:ext cx="1836738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/>
              <a:t>Edit, cite, or delete </a:t>
            </a:r>
            <a:r>
              <a:rPr lang="en-US" sz="1600" dirty="0"/>
              <a:t>saved items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9175" y="5392738"/>
            <a:ext cx="175736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/>
              <a:t>Organize </a:t>
            </a:r>
            <a:r>
              <a:rPr lang="en-US" sz="1600" dirty="0"/>
              <a:t>saved content with personalized tags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50113" y="495300"/>
            <a:ext cx="1876425" cy="30214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50113" y="1247775"/>
            <a:ext cx="187801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View saved content </a:t>
            </a:r>
            <a:r>
              <a:rPr lang="en-US" sz="1600" dirty="0" smtClean="0"/>
              <a:t>in personal profile under </a:t>
            </a:r>
            <a:r>
              <a:rPr lang="en-US" sz="1600" b="1" dirty="0"/>
              <a:t>My </a:t>
            </a:r>
            <a:r>
              <a:rPr lang="en-US" sz="1600" b="1" dirty="0" smtClean="0"/>
              <a:t>Work.</a:t>
            </a:r>
            <a:endParaRPr lang="en-US" sz="1600" b="1" dirty="0"/>
          </a:p>
        </p:txBody>
      </p:sp>
      <p:cxnSp>
        <p:nvCxnSpPr>
          <p:cNvPr id="31" name="Elbow Connector 30"/>
          <p:cNvCxnSpPr>
            <a:stCxn id="11" idx="2"/>
            <a:endCxn id="9" idx="0"/>
          </p:cNvCxnSpPr>
          <p:nvPr/>
        </p:nvCxnSpPr>
        <p:spPr>
          <a:xfrm rot="16200000" flipH="1">
            <a:off x="4643805" y="1217979"/>
            <a:ext cx="1786791" cy="2060575"/>
          </a:xfrm>
          <a:prstGeom prst="bentConnector3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1" idx="2"/>
            <a:endCxn id="7" idx="0"/>
          </p:cNvCxnSpPr>
          <p:nvPr/>
        </p:nvCxnSpPr>
        <p:spPr>
          <a:xfrm>
            <a:off x="4506913" y="1354872"/>
            <a:ext cx="0" cy="1786791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5" idx="2"/>
          </p:cNvCxnSpPr>
          <p:nvPr/>
        </p:nvCxnSpPr>
        <p:spPr>
          <a:xfrm flipV="1">
            <a:off x="8188325" y="797442"/>
            <a:ext cx="1" cy="450333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3" idx="3"/>
            <a:endCxn id="10" idx="2"/>
          </p:cNvCxnSpPr>
          <p:nvPr/>
        </p:nvCxnSpPr>
        <p:spPr>
          <a:xfrm flipV="1">
            <a:off x="5335588" y="6257925"/>
            <a:ext cx="1619250" cy="292100"/>
          </a:xfrm>
          <a:prstGeom prst="bentConnector2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4" idx="0"/>
          </p:cNvCxnSpPr>
          <p:nvPr/>
        </p:nvCxnSpPr>
        <p:spPr>
          <a:xfrm flipV="1">
            <a:off x="8247857" y="5018088"/>
            <a:ext cx="8731" cy="37465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919288" y="0"/>
            <a:ext cx="7239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0" y="457200"/>
            <a:ext cx="1905000" cy="476250"/>
          </a:xfrm>
          <a:prstGeom prst="rect">
            <a:avLst/>
          </a:prstGeom>
          <a:solidFill>
            <a:srgbClr val="22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Welcome</a:t>
            </a:r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0" y="184785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Personalization</a:t>
            </a:r>
          </a:p>
        </p:txBody>
      </p:sp>
      <p:sp>
        <p:nvSpPr>
          <p:cNvPr id="38" name="Rectangle 37">
            <a:hlinkClick r:id="rId5" action="ppaction://hlinksldjump"/>
          </p:cNvPr>
          <p:cNvSpPr/>
          <p:nvPr/>
        </p:nvSpPr>
        <p:spPr>
          <a:xfrm>
            <a:off x="0" y="115252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Home</a:t>
            </a:r>
          </a:p>
        </p:txBody>
      </p:sp>
      <p:sp>
        <p:nvSpPr>
          <p:cNvPr id="39" name="Rectangle 38">
            <a:hlinkClick r:id="rId6" action="ppaction://hlinksldjump"/>
          </p:cNvPr>
          <p:cNvSpPr/>
          <p:nvPr/>
        </p:nvSpPr>
        <p:spPr>
          <a:xfrm>
            <a:off x="0" y="3236913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Search and Filter Results</a:t>
            </a:r>
          </a:p>
        </p:txBody>
      </p:sp>
      <p:sp>
        <p:nvSpPr>
          <p:cNvPr id="40" name="Rectangle 39">
            <a:hlinkClick r:id="rId7" action="ppaction://hlinksldjump"/>
          </p:cNvPr>
          <p:cNvSpPr/>
          <p:nvPr/>
        </p:nvSpPr>
        <p:spPr>
          <a:xfrm>
            <a:off x="0" y="532447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Saved Content</a:t>
            </a:r>
          </a:p>
        </p:txBody>
      </p:sp>
      <p:sp>
        <p:nvSpPr>
          <p:cNvPr id="41" name="Rectangle 40">
            <a:hlinkClick r:id="rId8" action="ppaction://hlinksldjump"/>
          </p:cNvPr>
          <p:cNvSpPr/>
          <p:nvPr/>
        </p:nvSpPr>
        <p:spPr>
          <a:xfrm>
            <a:off x="0" y="4629150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Citing, Printing, and Sharing</a:t>
            </a:r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0" y="254317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Browse Content by </a:t>
            </a:r>
            <a:r>
              <a:rPr lang="en-US" dirty="0" smtClean="0">
                <a:solidFill>
                  <a:srgbClr val="032C62"/>
                </a:solidFill>
              </a:rPr>
              <a:t>Subfield</a:t>
            </a:r>
            <a:endParaRPr lang="en-US" dirty="0">
              <a:solidFill>
                <a:srgbClr val="032C62"/>
              </a:solidFill>
            </a:endParaRPr>
          </a:p>
        </p:txBody>
      </p:sp>
      <p:sp>
        <p:nvSpPr>
          <p:cNvPr id="46" name="Rectangle 45">
            <a:hlinkClick r:id="rId10" action="ppaction://hlinksldjump"/>
          </p:cNvPr>
          <p:cNvSpPr/>
          <p:nvPr/>
        </p:nvSpPr>
        <p:spPr>
          <a:xfrm>
            <a:off x="0" y="393382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Full Text View</a:t>
            </a:r>
          </a:p>
        </p:txBody>
      </p:sp>
      <p:sp>
        <p:nvSpPr>
          <p:cNvPr id="49" name="Rectangle 48">
            <a:hlinkClick r:id="rId11" action="ppaction://hlinksldjump"/>
          </p:cNvPr>
          <p:cNvSpPr/>
          <p:nvPr/>
        </p:nvSpPr>
        <p:spPr>
          <a:xfrm>
            <a:off x="-17463" y="6019800"/>
            <a:ext cx="1884363" cy="4762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More Information</a:t>
            </a:r>
          </a:p>
        </p:txBody>
      </p:sp>
      <p:sp>
        <p:nvSpPr>
          <p:cNvPr id="24" name="Striped Right Arrow 23">
            <a:hlinkClick r:id="" action="ppaction://hlinkshowjump?jump=previousslide"/>
          </p:cNvPr>
          <p:cNvSpPr/>
          <p:nvPr/>
        </p:nvSpPr>
        <p:spPr bwMode="auto">
          <a:xfrm rot="10800000">
            <a:off x="504825" y="6577013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30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47675"/>
            <a:ext cx="315912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19288" y="0"/>
            <a:ext cx="7239000" cy="447675"/>
          </a:xfrm>
          <a:prstGeom prst="rect">
            <a:avLst/>
          </a:prstGeom>
          <a:solidFill>
            <a:schemeClr val="bg1"/>
          </a:solidFill>
          <a:ln w="3175">
            <a:solidFill>
              <a:srgbClr val="03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OXFORD </a:t>
            </a:r>
            <a:r>
              <a:rPr lang="en-US" dirty="0" smtClean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RESEARCH ENCYCLOPEDIAS</a:t>
            </a:r>
            <a:endParaRPr lang="en-US" dirty="0">
              <a:solidFill>
                <a:srgbClr val="213052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2303" name="TextBox 1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952500" y="6486525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32C62"/>
                </a:solidFill>
              </a:rPr>
              <a:t>Back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1935163" y="604838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2800" b="1" dirty="0" smtClean="0">
              <a:solidFill>
                <a:srgbClr val="0B5474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7654" y="920621"/>
            <a:ext cx="6982265" cy="501675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Arial" pitchFamily="34" charset="0"/>
              </a:rPr>
              <a:t>General Information</a:t>
            </a:r>
            <a:br>
              <a:rPr lang="en-US" sz="1600" b="1" dirty="0">
                <a:latin typeface="+mn-lt"/>
                <a:cs typeface="Arial" pitchFamily="34" charset="0"/>
              </a:rPr>
            </a:br>
            <a:endParaRPr lang="en-US" sz="1600" b="1" dirty="0">
              <a:latin typeface="+mn-lt"/>
              <a:cs typeface="Arial" pitchFamily="34" charset="0"/>
            </a:endParaRPr>
          </a:p>
          <a:p>
            <a:pPr marL="8064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cs typeface="Arial" pitchFamily="34" charset="0"/>
              </a:rPr>
              <a:t>Still have questions?  Please visit our </a:t>
            </a:r>
            <a:r>
              <a:rPr lang="en-US" sz="1600" dirty="0">
                <a:latin typeface="+mn-lt"/>
                <a:cs typeface="Arial" pitchFamily="34" charset="0"/>
                <a:hlinkClick r:id="rId13"/>
              </a:rPr>
              <a:t>Frequently Asked Questions</a:t>
            </a:r>
            <a:r>
              <a:rPr lang="en-US" sz="1600" dirty="0">
                <a:latin typeface="+mn-lt"/>
                <a:cs typeface="Arial" pitchFamily="34" charset="0"/>
              </a:rPr>
              <a:t>, </a:t>
            </a:r>
            <a:r>
              <a:rPr lang="en-US" sz="1600" dirty="0">
                <a:latin typeface="+mn-lt"/>
                <a:cs typeface="Arial" pitchFamily="34" charset="0"/>
                <a:hlinkClick r:id="rId14"/>
              </a:rPr>
              <a:t>About </a:t>
            </a:r>
            <a:r>
              <a:rPr lang="en-US" sz="1600" dirty="0">
                <a:latin typeface="+mn-lt"/>
                <a:cs typeface="Arial" pitchFamily="34" charset="0"/>
              </a:rPr>
              <a:t>page, or </a:t>
            </a:r>
            <a:r>
              <a:rPr lang="en-US" sz="1600" dirty="0" smtClean="0">
                <a:latin typeface="+mn-lt"/>
                <a:cs typeface="Arial" pitchFamily="34" charset="0"/>
                <a:hlinkClick r:id="rId15"/>
              </a:rPr>
              <a:t>Help</a:t>
            </a:r>
            <a:r>
              <a:rPr lang="en-US" sz="1600" dirty="0" smtClean="0">
                <a:latin typeface="+mn-lt"/>
                <a:cs typeface="Arial" pitchFamily="34" charset="0"/>
              </a:rPr>
              <a:t> </a:t>
            </a:r>
            <a:r>
              <a:rPr lang="en-US" sz="1600" dirty="0">
                <a:latin typeface="+mn-lt"/>
                <a:cs typeface="Arial" pitchFamily="34" charset="0"/>
              </a:rPr>
              <a:t>page, which may provide the answer.</a:t>
            </a:r>
            <a:br>
              <a:rPr lang="en-US" sz="1600" dirty="0">
                <a:latin typeface="+mn-lt"/>
                <a:cs typeface="Arial" pitchFamily="34" charset="0"/>
              </a:rPr>
            </a:br>
            <a:endParaRPr lang="en-US" sz="1600" dirty="0">
              <a:latin typeface="+mn-lt"/>
              <a:cs typeface="Arial" pitchFamily="34" charset="0"/>
            </a:endParaRPr>
          </a:p>
          <a:p>
            <a:pPr marL="8064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  <a:cs typeface="Arial" pitchFamily="34" charset="0"/>
              </a:rPr>
              <a:t>Schedule a personalized training session:</a:t>
            </a:r>
          </a:p>
          <a:p>
            <a:pPr marL="1263650" lvl="1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  <a:cs typeface="Arial" pitchFamily="34" charset="0"/>
              </a:rPr>
              <a:t>North and South America: </a:t>
            </a:r>
            <a:r>
              <a:rPr lang="en-US" sz="1600" dirty="0" smtClean="0">
                <a:latin typeface="+mn-lt"/>
                <a:cs typeface="Arial" pitchFamily="34" charset="0"/>
                <a:hlinkClick r:id="rId16"/>
              </a:rPr>
              <a:t>oxfordtrainingamericas@oup.com</a:t>
            </a:r>
            <a:endParaRPr lang="en-US" sz="1600" dirty="0" smtClean="0">
              <a:latin typeface="+mn-lt"/>
              <a:cs typeface="Arial" pitchFamily="34" charset="0"/>
            </a:endParaRPr>
          </a:p>
          <a:p>
            <a:pPr marL="1263650" lvl="1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  <a:cs typeface="Arial" pitchFamily="34" charset="0"/>
              </a:rPr>
              <a:t>Outside North and South America: </a:t>
            </a:r>
            <a:r>
              <a:rPr lang="en-US" sz="1600" dirty="0" smtClean="0">
                <a:latin typeface="+mn-lt"/>
                <a:cs typeface="Arial" pitchFamily="34" charset="0"/>
                <a:hlinkClick r:id="rId17"/>
              </a:rPr>
              <a:t>onlinetraining@oup.com</a:t>
            </a:r>
            <a:r>
              <a:rPr lang="en-US" sz="1600" dirty="0" smtClean="0">
                <a:latin typeface="+mn-lt"/>
                <a:cs typeface="Arial" pitchFamily="34" charset="0"/>
              </a:rPr>
              <a:t> </a:t>
            </a:r>
            <a:r>
              <a:rPr lang="en-US" sz="1600" dirty="0">
                <a:latin typeface="+mn-lt"/>
                <a:cs typeface="Arial" pitchFamily="34" charset="0"/>
              </a:rPr>
              <a:t/>
            </a:r>
            <a:br>
              <a:rPr lang="en-US" sz="1600" dirty="0">
                <a:latin typeface="+mn-lt"/>
                <a:cs typeface="Arial" pitchFamily="34" charset="0"/>
              </a:rPr>
            </a:br>
            <a:endParaRPr lang="en-US" sz="1600" dirty="0">
              <a:latin typeface="+mn-lt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+mn-lt"/>
                <a:cs typeface="Arial" pitchFamily="34" charset="0"/>
              </a:rPr>
              <a:t>Technical </a:t>
            </a:r>
            <a:r>
              <a:rPr lang="en-US" sz="1600" b="1" dirty="0">
                <a:latin typeface="+mn-lt"/>
                <a:cs typeface="Arial" pitchFamily="34" charset="0"/>
              </a:rPr>
              <a:t>Support</a:t>
            </a:r>
            <a:br>
              <a:rPr lang="en-US" sz="1600" b="1" dirty="0">
                <a:latin typeface="+mn-lt"/>
                <a:cs typeface="Arial" pitchFamily="34" charset="0"/>
              </a:rPr>
            </a:br>
            <a:endParaRPr lang="en-US" sz="1600" b="1" dirty="0">
              <a:latin typeface="+mn-lt"/>
              <a:cs typeface="Arial" pitchFamily="34" charset="0"/>
            </a:endParaRPr>
          </a:p>
          <a:p>
            <a:pPr marL="8064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  <a:cs typeface="Arial" pitchFamily="34" charset="0"/>
              </a:rPr>
              <a:t>North and South America: </a:t>
            </a:r>
          </a:p>
          <a:p>
            <a:pPr marL="5207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Arial" pitchFamily="34" charset="0"/>
              </a:rPr>
              <a:t>        Tel: </a:t>
            </a:r>
            <a:r>
              <a:rPr lang="en-US" sz="1600" dirty="0">
                <a:latin typeface="+mn-lt"/>
                <a:cs typeface="Arial" pitchFamily="34" charset="0"/>
              </a:rPr>
              <a:t>1.800.334.4249 </a:t>
            </a:r>
            <a:r>
              <a:rPr lang="en-US" sz="1600" dirty="0" err="1">
                <a:latin typeface="+mn-lt"/>
                <a:cs typeface="Arial" pitchFamily="34" charset="0"/>
              </a:rPr>
              <a:t>ext</a:t>
            </a:r>
            <a:r>
              <a:rPr lang="en-US" sz="1600" dirty="0">
                <a:latin typeface="+mn-lt"/>
                <a:cs typeface="Arial" pitchFamily="34" charset="0"/>
              </a:rPr>
              <a:t> 6484</a:t>
            </a:r>
          </a:p>
          <a:p>
            <a:pPr marL="5207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Arial" pitchFamily="34" charset="0"/>
              </a:rPr>
              <a:t>        Fax</a:t>
            </a:r>
            <a:r>
              <a:rPr lang="en-US" sz="1600" dirty="0">
                <a:latin typeface="+mn-lt"/>
                <a:cs typeface="Arial" pitchFamily="34" charset="0"/>
              </a:rPr>
              <a:t>: 1.212.726.6467</a:t>
            </a:r>
          </a:p>
          <a:p>
            <a:pPr marL="5207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Arial" pitchFamily="34" charset="0"/>
              </a:rPr>
              <a:t>        Email</a:t>
            </a:r>
            <a:r>
              <a:rPr lang="en-US" sz="1600" dirty="0">
                <a:latin typeface="+mn-lt"/>
                <a:cs typeface="Arial" pitchFamily="34" charset="0"/>
              </a:rPr>
              <a:t>: </a:t>
            </a:r>
            <a:r>
              <a:rPr lang="en-US" sz="1600" dirty="0">
                <a:latin typeface="+mn-lt"/>
                <a:cs typeface="Arial" pitchFamily="34" charset="0"/>
                <a:hlinkClick r:id="rId18"/>
              </a:rPr>
              <a:t>oxfordonline@oup.com</a:t>
            </a:r>
            <a:endParaRPr lang="en-US" sz="1600" dirty="0">
              <a:latin typeface="+mn-lt"/>
              <a:cs typeface="Arial" pitchFamily="34" charset="0"/>
            </a:endParaRPr>
          </a:p>
          <a:p>
            <a:pPr marL="520700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Arial" pitchFamily="34" charset="0"/>
            </a:endParaRPr>
          </a:p>
          <a:p>
            <a:pPr marL="8064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  <a:cs typeface="Arial" pitchFamily="34" charset="0"/>
              </a:rPr>
              <a:t>Outside of North and South America: </a:t>
            </a:r>
          </a:p>
          <a:p>
            <a:pPr marL="5207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Arial" pitchFamily="34" charset="0"/>
              </a:rPr>
              <a:t>        Tel: </a:t>
            </a:r>
            <a:r>
              <a:rPr lang="en-US" sz="1600" dirty="0">
                <a:latin typeface="+mn-lt"/>
                <a:cs typeface="Arial" pitchFamily="34" charset="0"/>
              </a:rPr>
              <a:t>+44 (0)1865 353705</a:t>
            </a:r>
          </a:p>
          <a:p>
            <a:pPr marL="5207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Arial" pitchFamily="34" charset="0"/>
              </a:rPr>
              <a:t>        Fax: </a:t>
            </a:r>
            <a:r>
              <a:rPr lang="en-US" sz="1600" dirty="0">
                <a:latin typeface="+mn-lt"/>
                <a:cs typeface="Arial" pitchFamily="34" charset="0"/>
              </a:rPr>
              <a:t>+44 (0)1865 353308</a:t>
            </a:r>
          </a:p>
          <a:p>
            <a:pPr marL="5207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Arial" pitchFamily="34" charset="0"/>
              </a:rPr>
              <a:t>        Email: </a:t>
            </a:r>
            <a:r>
              <a:rPr lang="en-US" sz="1600" dirty="0">
                <a:latin typeface="+mn-lt"/>
                <a:cs typeface="Arial" pitchFamily="34" charset="0"/>
                <a:hlinkClick r:id="rId19"/>
              </a:rPr>
              <a:t>onlinesubscriptions@oup.com</a:t>
            </a:r>
            <a:r>
              <a:rPr lang="en-US" sz="1600" dirty="0"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919288" y="0"/>
            <a:ext cx="7239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0" y="457200"/>
            <a:ext cx="1905000" cy="4762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0" y="184785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Personalization</a:t>
            </a:r>
          </a:p>
        </p:txBody>
      </p:sp>
      <p:sp>
        <p:nvSpPr>
          <p:cNvPr id="38" name="Rectangle 37">
            <a:hlinkClick r:id="rId5" action="ppaction://hlinksldjump"/>
          </p:cNvPr>
          <p:cNvSpPr/>
          <p:nvPr/>
        </p:nvSpPr>
        <p:spPr>
          <a:xfrm>
            <a:off x="0" y="115252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Home</a:t>
            </a:r>
          </a:p>
        </p:txBody>
      </p:sp>
      <p:sp>
        <p:nvSpPr>
          <p:cNvPr id="39" name="Rectangle 38">
            <a:hlinkClick r:id="rId6" action="ppaction://hlinksldjump"/>
          </p:cNvPr>
          <p:cNvSpPr/>
          <p:nvPr/>
        </p:nvSpPr>
        <p:spPr>
          <a:xfrm>
            <a:off x="0" y="3236913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Search and Filter Results</a:t>
            </a:r>
          </a:p>
        </p:txBody>
      </p:sp>
      <p:sp>
        <p:nvSpPr>
          <p:cNvPr id="40" name="Rectangle 39">
            <a:hlinkClick r:id="rId7" action="ppaction://hlinksldjump"/>
          </p:cNvPr>
          <p:cNvSpPr/>
          <p:nvPr/>
        </p:nvSpPr>
        <p:spPr>
          <a:xfrm>
            <a:off x="0" y="532447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Saved Content</a:t>
            </a:r>
          </a:p>
        </p:txBody>
      </p:sp>
      <p:sp>
        <p:nvSpPr>
          <p:cNvPr id="41" name="Rectangle 40">
            <a:hlinkClick r:id="rId8" action="ppaction://hlinksldjump"/>
          </p:cNvPr>
          <p:cNvSpPr/>
          <p:nvPr/>
        </p:nvSpPr>
        <p:spPr>
          <a:xfrm>
            <a:off x="0" y="4629150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Citing, Printing, and Sharing</a:t>
            </a:r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0" y="254317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Browse Content by </a:t>
            </a:r>
            <a:r>
              <a:rPr lang="en-US" dirty="0" smtClean="0">
                <a:solidFill>
                  <a:srgbClr val="032C62"/>
                </a:solidFill>
              </a:rPr>
              <a:t>Subfield</a:t>
            </a:r>
            <a:endParaRPr lang="en-US" dirty="0">
              <a:solidFill>
                <a:srgbClr val="032C62"/>
              </a:solidFill>
            </a:endParaRPr>
          </a:p>
        </p:txBody>
      </p:sp>
      <p:sp>
        <p:nvSpPr>
          <p:cNvPr id="46" name="Rectangle 45">
            <a:hlinkClick r:id="rId10" action="ppaction://hlinksldjump"/>
          </p:cNvPr>
          <p:cNvSpPr/>
          <p:nvPr/>
        </p:nvSpPr>
        <p:spPr>
          <a:xfrm>
            <a:off x="0" y="393382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Full Text View</a:t>
            </a:r>
          </a:p>
        </p:txBody>
      </p:sp>
      <p:sp>
        <p:nvSpPr>
          <p:cNvPr id="49" name="Rectangle 48">
            <a:hlinkClick r:id="rId11" action="ppaction://hlinksldjump"/>
          </p:cNvPr>
          <p:cNvSpPr/>
          <p:nvPr/>
        </p:nvSpPr>
        <p:spPr>
          <a:xfrm>
            <a:off x="-17463" y="601980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More Information</a:t>
            </a:r>
          </a:p>
        </p:txBody>
      </p:sp>
      <p:sp>
        <p:nvSpPr>
          <p:cNvPr id="23" name="Striped Right Arrow 22">
            <a:hlinkClick r:id="rId5" action="ppaction://hlinksldjump"/>
          </p:cNvPr>
          <p:cNvSpPr/>
          <p:nvPr/>
        </p:nvSpPr>
        <p:spPr bwMode="auto">
          <a:xfrm>
            <a:off x="10287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Striped Right Arrow 23">
            <a:hlinkClick r:id="rId12" action="ppaction://hlinksldjump"/>
          </p:cNvPr>
          <p:cNvSpPr/>
          <p:nvPr/>
        </p:nvSpPr>
        <p:spPr bwMode="auto">
          <a:xfrm rot="10800000">
            <a:off x="4572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8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47675"/>
            <a:ext cx="315912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7" name="TextBox 25"/>
          <p:cNvSpPr txBox="1">
            <a:spLocks noChangeArrowheads="1"/>
          </p:cNvSpPr>
          <p:nvPr/>
        </p:nvSpPr>
        <p:spPr bwMode="auto">
          <a:xfrm>
            <a:off x="1982788" y="663575"/>
            <a:ext cx="3471862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213052"/>
                </a:solidFill>
                <a:latin typeface="Book Antiqua" pitchFamily="18" charset="0"/>
              </a:rPr>
              <a:t>The Oxford Research Encyclopedias (OREs) offer </a:t>
            </a:r>
            <a:r>
              <a:rPr lang="en-US" altLang="en-US" sz="1400" b="1" dirty="0" smtClean="0">
                <a:solidFill>
                  <a:srgbClr val="213052"/>
                </a:solidFill>
                <a:latin typeface="Book Antiqua" pitchFamily="18" charset="0"/>
              </a:rPr>
              <a:t>long-form overview articles </a:t>
            </a:r>
            <a:r>
              <a:rPr lang="en-US" altLang="en-US" sz="1400" dirty="0" smtClean="0">
                <a:solidFill>
                  <a:srgbClr val="213052"/>
                </a:solidFill>
                <a:latin typeface="Book Antiqua" pitchFamily="18" charset="0"/>
              </a:rPr>
              <a:t>written, peer-reviewed, and edited by leading scholars. The OREs cover </a:t>
            </a:r>
            <a:r>
              <a:rPr lang="en-US" altLang="en-US" sz="1400" b="1" dirty="0" smtClean="0">
                <a:solidFill>
                  <a:srgbClr val="213052"/>
                </a:solidFill>
                <a:latin typeface="Book Antiqua" pitchFamily="18" charset="0"/>
              </a:rPr>
              <a:t>both foundational and cutting-edge topics </a:t>
            </a:r>
            <a:r>
              <a:rPr lang="en-US" altLang="en-US" sz="1400" dirty="0" smtClean="0">
                <a:solidFill>
                  <a:srgbClr val="213052"/>
                </a:solidFill>
                <a:latin typeface="Book Antiqua" pitchFamily="18" charset="0"/>
              </a:rPr>
              <a:t>in order to develop, over time, an anchoring knowledge base for major areas of research </a:t>
            </a:r>
            <a:r>
              <a:rPr lang="en-US" altLang="en-US" sz="1400" b="1" dirty="0" smtClean="0">
                <a:solidFill>
                  <a:srgbClr val="213052"/>
                </a:solidFill>
                <a:latin typeface="Book Antiqua" pitchFamily="18" charset="0"/>
              </a:rPr>
              <a:t>across the humanities, social sciences, and sciences</a:t>
            </a:r>
            <a:r>
              <a:rPr lang="en-US" altLang="en-US" sz="1400" dirty="0" smtClean="0">
                <a:solidFill>
                  <a:srgbClr val="213052"/>
                </a:solidFill>
                <a:latin typeface="Book Antiqua" pitchFamily="18" charset="0"/>
              </a:rPr>
              <a:t>.</a:t>
            </a:r>
          </a:p>
          <a:p>
            <a:pPr eaLnBrk="1" hangingPunct="1"/>
            <a:endParaRPr lang="en-US" altLang="en-US" sz="1400" dirty="0">
              <a:solidFill>
                <a:srgbClr val="213052"/>
              </a:solidFill>
              <a:latin typeface="Book Antiqua" pitchFamily="18" charset="0"/>
            </a:endParaRPr>
          </a:p>
          <a:p>
            <a:pPr eaLnBrk="1" hangingPunct="1"/>
            <a:r>
              <a:rPr lang="en-US" sz="1400" dirty="0" smtClean="0">
                <a:solidFill>
                  <a:srgbClr val="213052"/>
                </a:solidFill>
                <a:latin typeface="Book Antiqua" pitchFamily="18" charset="0"/>
                <a:cs typeface="Times New Roman" pitchFamily="18" charset="0"/>
              </a:rPr>
              <a:t>Today, serious, quality research is challenged by the confounding proliferation of information and misinformation readily accessible online. The OREs draw on expert authors who are able to </a:t>
            </a:r>
            <a:r>
              <a:rPr lang="en-US" sz="1400" b="1" dirty="0" smtClean="0">
                <a:solidFill>
                  <a:srgbClr val="213052"/>
                </a:solidFill>
                <a:latin typeface="Book Antiqua" pitchFamily="18" charset="0"/>
                <a:cs typeface="Times New Roman" pitchFamily="18" charset="0"/>
              </a:rPr>
              <a:t>push beyond the basic facts </a:t>
            </a:r>
            <a:r>
              <a:rPr lang="en-US" sz="1400" dirty="0" smtClean="0">
                <a:solidFill>
                  <a:srgbClr val="213052"/>
                </a:solidFill>
                <a:latin typeface="Book Antiqua" pitchFamily="18" charset="0"/>
                <a:cs typeface="Times New Roman" pitchFamily="18" charset="0"/>
              </a:rPr>
              <a:t>to provide a researcher with </a:t>
            </a:r>
            <a:r>
              <a:rPr lang="en-US" sz="1400" b="1" dirty="0" smtClean="0">
                <a:solidFill>
                  <a:srgbClr val="213052"/>
                </a:solidFill>
                <a:latin typeface="Book Antiqua" pitchFamily="18" charset="0"/>
                <a:cs typeface="Times New Roman" pitchFamily="18" charset="0"/>
              </a:rPr>
              <a:t>a reliable understanding of an unfamiliar topic</a:t>
            </a:r>
            <a:r>
              <a:rPr lang="en-US" sz="1400" dirty="0" smtClean="0">
                <a:solidFill>
                  <a:srgbClr val="213052"/>
                </a:solidFill>
                <a:latin typeface="Book Antiqua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sz="1400" dirty="0">
              <a:solidFill>
                <a:srgbClr val="213052"/>
              </a:solidFill>
              <a:latin typeface="Book Antiqua" pitchFamily="18" charset="0"/>
              <a:cs typeface="Times New Roman" pitchFamily="18" charset="0"/>
            </a:endParaRPr>
          </a:p>
          <a:p>
            <a:pPr eaLnBrk="1" hangingPunct="1"/>
            <a:r>
              <a:rPr lang="en-US" sz="1400" b="1" dirty="0" smtClean="0">
                <a:solidFill>
                  <a:srgbClr val="213052"/>
                </a:solidFill>
                <a:latin typeface="Book Antiqua" pitchFamily="18" charset="0"/>
                <a:cs typeface="Times New Roman" pitchFamily="18" charset="0"/>
              </a:rPr>
              <a:t>Substantive, peer-reviewed, and regularly updated</a:t>
            </a:r>
            <a:r>
              <a:rPr lang="en-US" sz="1400" dirty="0" smtClean="0">
                <a:solidFill>
                  <a:srgbClr val="213052"/>
                </a:solidFill>
                <a:latin typeface="Book Antiqua" pitchFamily="18" charset="0"/>
                <a:cs typeface="Times New Roman" pitchFamily="18" charset="0"/>
              </a:rPr>
              <a:t>, the Oxford Research Encyclopedias combine the speed and flexibility of digital with the rigorous standards of academic publishing. </a:t>
            </a:r>
            <a:r>
              <a:rPr lang="en-US" sz="1400" b="1" dirty="0" smtClean="0">
                <a:solidFill>
                  <a:srgbClr val="213052"/>
                </a:solidFill>
                <a:latin typeface="Book Antiqua" pitchFamily="18" charset="0"/>
                <a:cs typeface="Times New Roman" pitchFamily="18" charset="0"/>
              </a:rPr>
              <a:t>Multi-media features </a:t>
            </a:r>
            <a:r>
              <a:rPr lang="en-US" sz="1400" dirty="0" smtClean="0">
                <a:solidFill>
                  <a:srgbClr val="213052"/>
                </a:solidFill>
                <a:latin typeface="Book Antiqua" pitchFamily="18" charset="0"/>
                <a:cs typeface="Times New Roman" pitchFamily="18" charset="0"/>
              </a:rPr>
              <a:t>embedded in the articles, along with </a:t>
            </a:r>
            <a:r>
              <a:rPr lang="en-US" sz="1400" b="1" dirty="0" smtClean="0">
                <a:solidFill>
                  <a:srgbClr val="213052"/>
                </a:solidFill>
                <a:latin typeface="Book Antiqua" pitchFamily="18" charset="0"/>
                <a:cs typeface="Times New Roman" pitchFamily="18" charset="0"/>
              </a:rPr>
              <a:t>cross-referenced links to related content</a:t>
            </a:r>
            <a:r>
              <a:rPr lang="en-US" sz="1400" dirty="0" smtClean="0">
                <a:solidFill>
                  <a:srgbClr val="213052"/>
                </a:solidFill>
                <a:latin typeface="Book Antiqua" pitchFamily="18" charset="0"/>
                <a:cs typeface="Times New Roman" pitchFamily="18" charset="0"/>
              </a:rPr>
              <a:t>, will further expand the utility and scope of the ORE.</a:t>
            </a:r>
          </a:p>
          <a:p>
            <a:pPr eaLnBrk="1" hangingPunct="1"/>
            <a:endParaRPr lang="en-US" sz="1400" dirty="0" smtClean="0">
              <a:solidFill>
                <a:srgbClr val="213052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19288" y="0"/>
            <a:ext cx="7239000" cy="447675"/>
          </a:xfrm>
          <a:prstGeom prst="rect">
            <a:avLst/>
          </a:prstGeom>
          <a:solidFill>
            <a:schemeClr val="bg1"/>
          </a:solidFill>
          <a:ln w="3175">
            <a:solidFill>
              <a:srgbClr val="03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OXFORD </a:t>
            </a:r>
            <a:r>
              <a:rPr lang="en-US" dirty="0" smtClean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RESEARCH ENCYCLOPEDIAS</a:t>
            </a:r>
            <a:endParaRPr lang="en-US" dirty="0">
              <a:solidFill>
                <a:srgbClr val="213052"/>
              </a:solidFill>
              <a:latin typeface="Book Antiqua" pitchFamily="18" charset="0"/>
              <a:cs typeface="Arial" charset="0"/>
            </a:endParaRPr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72" y="4398165"/>
            <a:ext cx="3831316" cy="239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780105"/>
            <a:ext cx="3482897" cy="3526139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919288" y="0"/>
            <a:ext cx="7239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0" y="457200"/>
            <a:ext cx="1905000" cy="476250"/>
          </a:xfrm>
          <a:prstGeom prst="rect">
            <a:avLst/>
          </a:prstGeom>
          <a:solidFill>
            <a:srgbClr val="22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Welcome</a:t>
            </a:r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0" y="184785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Personalization</a:t>
            </a:r>
          </a:p>
        </p:txBody>
      </p:sp>
      <p:sp>
        <p:nvSpPr>
          <p:cNvPr id="38" name="Rectangle 37">
            <a:hlinkClick r:id="rId5" action="ppaction://hlinksldjump"/>
          </p:cNvPr>
          <p:cNvSpPr/>
          <p:nvPr/>
        </p:nvSpPr>
        <p:spPr>
          <a:xfrm>
            <a:off x="0" y="1152525"/>
            <a:ext cx="1905000" cy="4746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ectangle 38">
            <a:hlinkClick r:id="rId6" action="ppaction://hlinksldjump"/>
          </p:cNvPr>
          <p:cNvSpPr/>
          <p:nvPr/>
        </p:nvSpPr>
        <p:spPr>
          <a:xfrm>
            <a:off x="0" y="3236913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Search and Filter Results</a:t>
            </a:r>
          </a:p>
        </p:txBody>
      </p:sp>
      <p:sp>
        <p:nvSpPr>
          <p:cNvPr id="40" name="Rectangle 39">
            <a:hlinkClick r:id="rId7" action="ppaction://hlinksldjump"/>
          </p:cNvPr>
          <p:cNvSpPr/>
          <p:nvPr/>
        </p:nvSpPr>
        <p:spPr>
          <a:xfrm>
            <a:off x="0" y="532447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Saved Content</a:t>
            </a:r>
          </a:p>
        </p:txBody>
      </p:sp>
      <p:sp>
        <p:nvSpPr>
          <p:cNvPr id="41" name="Rectangle 40">
            <a:hlinkClick r:id="rId8" action="ppaction://hlinksldjump"/>
          </p:cNvPr>
          <p:cNvSpPr/>
          <p:nvPr/>
        </p:nvSpPr>
        <p:spPr>
          <a:xfrm>
            <a:off x="0" y="4629150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Citing, Printing, and Sharing</a:t>
            </a:r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0" y="254317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Browse Content by </a:t>
            </a:r>
            <a:r>
              <a:rPr lang="en-US" dirty="0" smtClean="0">
                <a:solidFill>
                  <a:srgbClr val="032C62"/>
                </a:solidFill>
              </a:rPr>
              <a:t>Subfield</a:t>
            </a:r>
            <a:endParaRPr lang="en-US" dirty="0">
              <a:solidFill>
                <a:srgbClr val="032C62"/>
              </a:solidFill>
            </a:endParaRPr>
          </a:p>
        </p:txBody>
      </p:sp>
      <p:sp>
        <p:nvSpPr>
          <p:cNvPr id="46" name="Rectangle 45">
            <a:hlinkClick r:id="rId10" action="ppaction://hlinksldjump"/>
          </p:cNvPr>
          <p:cNvSpPr/>
          <p:nvPr/>
        </p:nvSpPr>
        <p:spPr>
          <a:xfrm>
            <a:off x="0" y="393382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Full Text View</a:t>
            </a:r>
          </a:p>
        </p:txBody>
      </p:sp>
      <p:sp>
        <p:nvSpPr>
          <p:cNvPr id="49" name="Rectangle 48">
            <a:hlinkClick r:id="rId11" action="ppaction://hlinksldjump"/>
          </p:cNvPr>
          <p:cNvSpPr/>
          <p:nvPr/>
        </p:nvSpPr>
        <p:spPr>
          <a:xfrm>
            <a:off x="-17463" y="601980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More Information</a:t>
            </a:r>
          </a:p>
        </p:txBody>
      </p:sp>
      <p:sp>
        <p:nvSpPr>
          <p:cNvPr id="23" name="Striped Right Arrow 22">
            <a:hlinkClick r:id="rId4" action="ppaction://hlinksldjump"/>
          </p:cNvPr>
          <p:cNvSpPr/>
          <p:nvPr/>
        </p:nvSpPr>
        <p:spPr bwMode="auto">
          <a:xfrm>
            <a:off x="10287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Striped Right Arrow 23">
            <a:hlinkClick r:id="rId3" action="ppaction://hlinksldjump"/>
          </p:cNvPr>
          <p:cNvSpPr/>
          <p:nvPr/>
        </p:nvSpPr>
        <p:spPr bwMode="auto">
          <a:xfrm rot="10800000">
            <a:off x="4572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1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47675"/>
            <a:ext cx="315912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46" y="474662"/>
            <a:ext cx="6305058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19288" y="0"/>
            <a:ext cx="7239000" cy="447675"/>
          </a:xfrm>
          <a:prstGeom prst="rect">
            <a:avLst/>
          </a:prstGeom>
          <a:solidFill>
            <a:schemeClr val="bg1"/>
          </a:solidFill>
          <a:ln w="3175">
            <a:solidFill>
              <a:srgbClr val="03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OXFORD </a:t>
            </a:r>
            <a:r>
              <a:rPr lang="en-US" dirty="0" smtClean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RESEARCH ENCYCLOPEDIAS</a:t>
            </a:r>
            <a:endParaRPr lang="en-US" dirty="0">
              <a:solidFill>
                <a:srgbClr val="213052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6010" y="3328194"/>
            <a:ext cx="2043486" cy="15906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10300" y="857250"/>
            <a:ext cx="2508704" cy="4476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92363" y="1508919"/>
            <a:ext cx="6326641" cy="103425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2475" y="4918869"/>
            <a:ext cx="2671761" cy="194719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74577" y="4918869"/>
            <a:ext cx="1310966" cy="197341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86012" y="5905577"/>
            <a:ext cx="181768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Learn more about </a:t>
            </a:r>
            <a:r>
              <a:rPr lang="en-US" sz="1600" dirty="0" smtClean="0"/>
              <a:t>the ORE </a:t>
            </a:r>
            <a:r>
              <a:rPr lang="en-US" sz="1600" b="1" dirty="0" smtClean="0"/>
              <a:t>project and community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65709" y="498117"/>
            <a:ext cx="110648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/>
              <a:t>Browse</a:t>
            </a:r>
            <a:r>
              <a:rPr lang="en-US" sz="1600" dirty="0"/>
              <a:t> content by </a:t>
            </a:r>
            <a:r>
              <a:rPr lang="en-US" sz="1600" dirty="0" smtClean="0"/>
              <a:t>subject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05175" y="504969"/>
            <a:ext cx="25146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Run a </a:t>
            </a:r>
            <a:r>
              <a:rPr lang="en-US" sz="1600" b="1" dirty="0"/>
              <a:t>full-text search </a:t>
            </a:r>
            <a:r>
              <a:rPr lang="en-US" sz="1600" dirty="0" smtClean="0"/>
              <a:t>across all content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33936" y="3774736"/>
            <a:ext cx="212883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New and Featured </a:t>
            </a:r>
            <a:r>
              <a:rPr lang="en-US" sz="1600" dirty="0" smtClean="0"/>
              <a:t>content updates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64652" y="3017838"/>
            <a:ext cx="1579418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/>
              <a:t>Connect with OUP via </a:t>
            </a:r>
            <a:r>
              <a:rPr lang="en-US" sz="1600" b="1" dirty="0"/>
              <a:t>social media</a:t>
            </a:r>
            <a:r>
              <a:rPr lang="en-US" sz="1600" dirty="0"/>
              <a:t>, or contact the </a:t>
            </a:r>
            <a:r>
              <a:rPr lang="en-US" sz="1600" dirty="0" smtClean="0"/>
              <a:t>ORE team</a:t>
            </a:r>
            <a:endParaRPr lang="en-US" sz="1600" dirty="0"/>
          </a:p>
        </p:txBody>
      </p:sp>
      <p:cxnSp>
        <p:nvCxnSpPr>
          <p:cNvPr id="15" name="Elbow Connector 14"/>
          <p:cNvCxnSpPr>
            <a:stCxn id="10" idx="2"/>
            <a:endCxn id="5" idx="1"/>
          </p:cNvCxnSpPr>
          <p:nvPr/>
        </p:nvCxnSpPr>
        <p:spPr>
          <a:xfrm rot="5400000">
            <a:off x="2157192" y="1564285"/>
            <a:ext cx="696933" cy="226590"/>
          </a:xfrm>
          <a:prstGeom prst="bentConnector4">
            <a:avLst>
              <a:gd name="adj1" fmla="val 12900"/>
              <a:gd name="adj2" fmla="val 200887"/>
            </a:avLst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1" idx="3"/>
            <a:endCxn id="4" idx="1"/>
          </p:cNvCxnSpPr>
          <p:nvPr/>
        </p:nvCxnSpPr>
        <p:spPr>
          <a:xfrm>
            <a:off x="5819775" y="797357"/>
            <a:ext cx="390525" cy="283731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</p:cNvCxnSpPr>
          <p:nvPr/>
        </p:nvCxnSpPr>
        <p:spPr>
          <a:xfrm>
            <a:off x="5898355" y="4359511"/>
            <a:ext cx="793" cy="5487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2"/>
            <a:endCxn id="7" idx="0"/>
          </p:cNvCxnSpPr>
          <p:nvPr/>
        </p:nvCxnSpPr>
        <p:spPr>
          <a:xfrm rot="5400000">
            <a:off x="7853415" y="4517923"/>
            <a:ext cx="577592" cy="22430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9" idx="1"/>
            <a:endCxn id="3" idx="1"/>
          </p:cNvCxnSpPr>
          <p:nvPr/>
        </p:nvCxnSpPr>
        <p:spPr>
          <a:xfrm rot="10800000">
            <a:off x="2386010" y="4123532"/>
            <a:ext cx="2" cy="2197544"/>
          </a:xfrm>
          <a:prstGeom prst="bentConnector3">
            <a:avLst>
              <a:gd name="adj1" fmla="val 11430100000"/>
            </a:avLst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919288" y="0"/>
            <a:ext cx="7239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0" y="457200"/>
            <a:ext cx="1905000" cy="476250"/>
          </a:xfrm>
          <a:prstGeom prst="rect">
            <a:avLst/>
          </a:prstGeom>
          <a:solidFill>
            <a:srgbClr val="22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Welcome</a:t>
            </a:r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0" y="1847850"/>
            <a:ext cx="1884363" cy="4762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Personalization</a:t>
            </a:r>
          </a:p>
        </p:txBody>
      </p:sp>
      <p:sp>
        <p:nvSpPr>
          <p:cNvPr id="38" name="Rectangle 37">
            <a:hlinkClick r:id="rId5" action="ppaction://hlinksldjump"/>
          </p:cNvPr>
          <p:cNvSpPr/>
          <p:nvPr/>
        </p:nvSpPr>
        <p:spPr>
          <a:xfrm>
            <a:off x="0" y="115252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Home</a:t>
            </a:r>
          </a:p>
        </p:txBody>
      </p:sp>
      <p:sp>
        <p:nvSpPr>
          <p:cNvPr id="39" name="Rectangle 38">
            <a:hlinkClick r:id="rId6" action="ppaction://hlinksldjump"/>
          </p:cNvPr>
          <p:cNvSpPr/>
          <p:nvPr/>
        </p:nvSpPr>
        <p:spPr>
          <a:xfrm>
            <a:off x="0" y="3236913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Search and Filter Results</a:t>
            </a:r>
          </a:p>
        </p:txBody>
      </p:sp>
      <p:sp>
        <p:nvSpPr>
          <p:cNvPr id="40" name="Rectangle 39">
            <a:hlinkClick r:id="rId7" action="ppaction://hlinksldjump"/>
          </p:cNvPr>
          <p:cNvSpPr/>
          <p:nvPr/>
        </p:nvSpPr>
        <p:spPr>
          <a:xfrm>
            <a:off x="0" y="532447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Saved Content</a:t>
            </a:r>
          </a:p>
        </p:txBody>
      </p:sp>
      <p:sp>
        <p:nvSpPr>
          <p:cNvPr id="41" name="Rectangle 40">
            <a:hlinkClick r:id="rId8" action="ppaction://hlinksldjump"/>
          </p:cNvPr>
          <p:cNvSpPr/>
          <p:nvPr/>
        </p:nvSpPr>
        <p:spPr>
          <a:xfrm>
            <a:off x="0" y="4629150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Citing, Printing, and Sharing</a:t>
            </a:r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0" y="254317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Browse Content by </a:t>
            </a:r>
            <a:r>
              <a:rPr lang="en-US" dirty="0" smtClean="0">
                <a:solidFill>
                  <a:srgbClr val="032C62"/>
                </a:solidFill>
              </a:rPr>
              <a:t>Subfield</a:t>
            </a:r>
            <a:endParaRPr lang="en-US" dirty="0">
              <a:solidFill>
                <a:srgbClr val="032C62"/>
              </a:solidFill>
            </a:endParaRPr>
          </a:p>
        </p:txBody>
      </p:sp>
      <p:sp>
        <p:nvSpPr>
          <p:cNvPr id="46" name="Rectangle 45">
            <a:hlinkClick r:id="rId10" action="ppaction://hlinksldjump"/>
          </p:cNvPr>
          <p:cNvSpPr/>
          <p:nvPr/>
        </p:nvSpPr>
        <p:spPr>
          <a:xfrm>
            <a:off x="0" y="393382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Full Text View</a:t>
            </a:r>
          </a:p>
        </p:txBody>
      </p:sp>
      <p:sp>
        <p:nvSpPr>
          <p:cNvPr id="49" name="Rectangle 48">
            <a:hlinkClick r:id="rId11" action="ppaction://hlinksldjump"/>
          </p:cNvPr>
          <p:cNvSpPr/>
          <p:nvPr/>
        </p:nvSpPr>
        <p:spPr>
          <a:xfrm>
            <a:off x="-17463" y="601980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More Information</a:t>
            </a:r>
          </a:p>
        </p:txBody>
      </p:sp>
      <p:sp>
        <p:nvSpPr>
          <p:cNvPr id="23" name="Striped Right Arrow 22">
            <a:hlinkClick r:id="" action="ppaction://hlinkshowjump?jump=nextslide"/>
          </p:cNvPr>
          <p:cNvSpPr/>
          <p:nvPr/>
        </p:nvSpPr>
        <p:spPr bwMode="auto">
          <a:xfrm>
            <a:off x="10287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Striped Right Arrow 23">
            <a:hlinkClick r:id="" action="ppaction://hlinkshowjump?jump=previousslide"/>
          </p:cNvPr>
          <p:cNvSpPr/>
          <p:nvPr/>
        </p:nvSpPr>
        <p:spPr bwMode="auto">
          <a:xfrm rot="10800000">
            <a:off x="4572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47675"/>
            <a:ext cx="315912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26" y="457200"/>
            <a:ext cx="6298323" cy="637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19288" y="0"/>
            <a:ext cx="7239000" cy="447675"/>
          </a:xfrm>
          <a:prstGeom prst="rect">
            <a:avLst/>
          </a:prstGeom>
          <a:solidFill>
            <a:schemeClr val="bg1"/>
          </a:solidFill>
          <a:ln w="3175">
            <a:solidFill>
              <a:srgbClr val="03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OXFORD </a:t>
            </a:r>
            <a:r>
              <a:rPr lang="en-US" dirty="0" smtClean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RESEARCH ENCYCLOPEDIAS</a:t>
            </a:r>
            <a:endParaRPr lang="en-US" dirty="0">
              <a:solidFill>
                <a:srgbClr val="213052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8369" y="594695"/>
            <a:ext cx="1216118" cy="23812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62701" y="1389856"/>
            <a:ext cx="1317568" cy="34447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30500" y="1627188"/>
            <a:ext cx="215265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/>
              <a:t>Sign in </a:t>
            </a:r>
            <a:r>
              <a:rPr lang="en-US" sz="1600" dirty="0"/>
              <a:t>to your </a:t>
            </a:r>
            <a:r>
              <a:rPr lang="en-US" sz="1600" dirty="0" smtClean="0"/>
              <a:t>user profile </a:t>
            </a:r>
            <a:r>
              <a:rPr lang="en-US" sz="1600" dirty="0"/>
              <a:t>to personalize your </a:t>
            </a:r>
            <a:r>
              <a:rPr lang="en-US" sz="1600" dirty="0" smtClean="0"/>
              <a:t>research experience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208713" y="2632075"/>
            <a:ext cx="213836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/>
              <a:t>Review </a:t>
            </a:r>
            <a:r>
              <a:rPr lang="en-US" sz="1600" dirty="0"/>
              <a:t>saved and recently viewed content and searches</a:t>
            </a:r>
          </a:p>
        </p:txBody>
      </p:sp>
      <p:cxnSp>
        <p:nvCxnSpPr>
          <p:cNvPr id="8" name="Elbow Connector 7"/>
          <p:cNvCxnSpPr>
            <a:stCxn id="5" idx="3"/>
            <a:endCxn id="3" idx="1"/>
          </p:cNvCxnSpPr>
          <p:nvPr/>
        </p:nvCxnSpPr>
        <p:spPr>
          <a:xfrm flipV="1">
            <a:off x="4883150" y="713757"/>
            <a:ext cx="2565219" cy="1452040"/>
          </a:xfrm>
          <a:prstGeom prst="bentConnector3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3"/>
            <a:endCxn id="4" idx="3"/>
          </p:cNvCxnSpPr>
          <p:nvPr/>
        </p:nvCxnSpPr>
        <p:spPr>
          <a:xfrm flipV="1">
            <a:off x="8347075" y="1562095"/>
            <a:ext cx="333194" cy="1485479"/>
          </a:xfrm>
          <a:prstGeom prst="bentConnector3">
            <a:avLst>
              <a:gd name="adj1" fmla="val 168609"/>
            </a:avLst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919288" y="0"/>
            <a:ext cx="7239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0" y="457200"/>
            <a:ext cx="1905000" cy="476250"/>
          </a:xfrm>
          <a:prstGeom prst="rect">
            <a:avLst/>
          </a:prstGeom>
          <a:solidFill>
            <a:srgbClr val="22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Welcome</a:t>
            </a:r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0" y="184785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Personalization</a:t>
            </a:r>
          </a:p>
        </p:txBody>
      </p:sp>
      <p:sp>
        <p:nvSpPr>
          <p:cNvPr id="38" name="Rectangle 37">
            <a:hlinkClick r:id="rId5" action="ppaction://hlinksldjump"/>
          </p:cNvPr>
          <p:cNvSpPr/>
          <p:nvPr/>
        </p:nvSpPr>
        <p:spPr>
          <a:xfrm>
            <a:off x="0" y="115252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Home</a:t>
            </a:r>
          </a:p>
        </p:txBody>
      </p:sp>
      <p:sp>
        <p:nvSpPr>
          <p:cNvPr id="39" name="Rectangle 38">
            <a:hlinkClick r:id="rId6" action="ppaction://hlinksldjump"/>
          </p:cNvPr>
          <p:cNvSpPr/>
          <p:nvPr/>
        </p:nvSpPr>
        <p:spPr>
          <a:xfrm>
            <a:off x="0" y="3236913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Search and Filter Results</a:t>
            </a:r>
          </a:p>
        </p:txBody>
      </p:sp>
      <p:sp>
        <p:nvSpPr>
          <p:cNvPr id="40" name="Rectangle 39">
            <a:hlinkClick r:id="rId7" action="ppaction://hlinksldjump"/>
          </p:cNvPr>
          <p:cNvSpPr/>
          <p:nvPr/>
        </p:nvSpPr>
        <p:spPr>
          <a:xfrm>
            <a:off x="0" y="532447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Saved Content</a:t>
            </a:r>
          </a:p>
        </p:txBody>
      </p:sp>
      <p:sp>
        <p:nvSpPr>
          <p:cNvPr id="41" name="Rectangle 40">
            <a:hlinkClick r:id="rId8" action="ppaction://hlinksldjump"/>
          </p:cNvPr>
          <p:cNvSpPr/>
          <p:nvPr/>
        </p:nvSpPr>
        <p:spPr>
          <a:xfrm>
            <a:off x="0" y="4629150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Citing, Printing, and Sharing</a:t>
            </a:r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0" y="2543175"/>
            <a:ext cx="1884363" cy="4746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Browse Content by </a:t>
            </a:r>
            <a:r>
              <a:rPr lang="en-US" dirty="0" smtClean="0">
                <a:solidFill>
                  <a:schemeClr val="bg1"/>
                </a:solidFill>
              </a:rPr>
              <a:t>Subfield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hlinkClick r:id="rId10" action="ppaction://hlinksldjump"/>
          </p:cNvPr>
          <p:cNvSpPr/>
          <p:nvPr/>
        </p:nvSpPr>
        <p:spPr>
          <a:xfrm>
            <a:off x="0" y="393382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Full Text View</a:t>
            </a:r>
          </a:p>
        </p:txBody>
      </p:sp>
      <p:sp>
        <p:nvSpPr>
          <p:cNvPr id="49" name="Rectangle 48">
            <a:hlinkClick r:id="rId11" action="ppaction://hlinksldjump"/>
          </p:cNvPr>
          <p:cNvSpPr/>
          <p:nvPr/>
        </p:nvSpPr>
        <p:spPr>
          <a:xfrm>
            <a:off x="-17463" y="601980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More Information</a:t>
            </a:r>
          </a:p>
        </p:txBody>
      </p:sp>
      <p:sp>
        <p:nvSpPr>
          <p:cNvPr id="23" name="Striped Right Arrow 22">
            <a:hlinkClick r:id="" action="ppaction://hlinkshowjump?jump=nextslide"/>
          </p:cNvPr>
          <p:cNvSpPr/>
          <p:nvPr/>
        </p:nvSpPr>
        <p:spPr bwMode="auto">
          <a:xfrm>
            <a:off x="10287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Striped Right Arrow 23">
            <a:hlinkClick r:id="" action="ppaction://hlinkshowjump?jump=previousslide"/>
          </p:cNvPr>
          <p:cNvSpPr/>
          <p:nvPr/>
        </p:nvSpPr>
        <p:spPr bwMode="auto">
          <a:xfrm rot="10800000">
            <a:off x="4572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5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47675"/>
            <a:ext cx="315912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68" y="493306"/>
            <a:ext cx="6315026" cy="63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19288" y="0"/>
            <a:ext cx="7239000" cy="447675"/>
          </a:xfrm>
          <a:prstGeom prst="rect">
            <a:avLst/>
          </a:prstGeom>
          <a:solidFill>
            <a:schemeClr val="bg1"/>
          </a:solidFill>
          <a:ln w="3175">
            <a:solidFill>
              <a:srgbClr val="03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OXFORD </a:t>
            </a:r>
            <a:r>
              <a:rPr lang="en-US" dirty="0" smtClean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RESEARCH ENCYCLOPEDIAS</a:t>
            </a:r>
            <a:endParaRPr lang="en-US" dirty="0">
              <a:solidFill>
                <a:srgbClr val="213052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9177" y="3086879"/>
            <a:ext cx="328136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Browse by subfield </a:t>
            </a:r>
            <a:r>
              <a:rPr lang="en-US" sz="1600" dirty="0" smtClean="0"/>
              <a:t>from each ORE subject’s homepage (religion.oxfordre.com)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2549906" y="1507465"/>
            <a:ext cx="6296388" cy="11407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Elbow Connector 6"/>
          <p:cNvCxnSpPr>
            <a:stCxn id="3" idx="0"/>
            <a:endCxn id="4" idx="2"/>
          </p:cNvCxnSpPr>
          <p:nvPr/>
        </p:nvCxnSpPr>
        <p:spPr>
          <a:xfrm rot="16200000" flipV="1">
            <a:off x="5834639" y="2511658"/>
            <a:ext cx="438682" cy="71175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31268" y="3051038"/>
            <a:ext cx="2040732" cy="23241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09859" y="885824"/>
            <a:ext cx="2436435" cy="5040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60197" y="4146625"/>
            <a:ext cx="2581275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Search </a:t>
            </a:r>
            <a:r>
              <a:rPr lang="en-US" sz="1600" dirty="0" smtClean="0"/>
              <a:t>within each subject, each subfield, or across all ORE content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531268" y="6101332"/>
            <a:ext cx="203993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/>
              <a:t>Meet the subject’s </a:t>
            </a:r>
            <a:r>
              <a:rPr lang="en-US" sz="1600" b="1" dirty="0" smtClean="0"/>
              <a:t>editorial board</a:t>
            </a:r>
            <a:endParaRPr lang="en-US" sz="1600" b="1" dirty="0"/>
          </a:p>
        </p:txBody>
      </p:sp>
      <p:cxnSp>
        <p:nvCxnSpPr>
          <p:cNvPr id="18" name="Elbow Connector 17"/>
          <p:cNvCxnSpPr>
            <a:endCxn id="14" idx="3"/>
          </p:cNvCxnSpPr>
          <p:nvPr/>
        </p:nvCxnSpPr>
        <p:spPr>
          <a:xfrm rot="5400000" flipH="1" flipV="1">
            <a:off x="6802376" y="2676938"/>
            <a:ext cx="3583016" cy="504820"/>
          </a:xfrm>
          <a:prstGeom prst="bentConnector4">
            <a:avLst>
              <a:gd name="adj1" fmla="val 46483"/>
              <a:gd name="adj2" fmla="val 145283"/>
            </a:avLst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6" idx="0"/>
            <a:endCxn id="13" idx="2"/>
          </p:cNvCxnSpPr>
          <p:nvPr/>
        </p:nvCxnSpPr>
        <p:spPr>
          <a:xfrm rot="5400000" flipH="1" flipV="1">
            <a:off x="3188338" y="5738037"/>
            <a:ext cx="726194" cy="39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919288" y="0"/>
            <a:ext cx="7239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0" y="457200"/>
            <a:ext cx="1905000" cy="476250"/>
          </a:xfrm>
          <a:prstGeom prst="rect">
            <a:avLst/>
          </a:prstGeom>
          <a:solidFill>
            <a:srgbClr val="22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Welcome</a:t>
            </a:r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0" y="184785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Personalization</a:t>
            </a:r>
          </a:p>
        </p:txBody>
      </p:sp>
      <p:sp>
        <p:nvSpPr>
          <p:cNvPr id="38" name="Rectangle 37">
            <a:hlinkClick r:id="rId5" action="ppaction://hlinksldjump"/>
          </p:cNvPr>
          <p:cNvSpPr/>
          <p:nvPr/>
        </p:nvSpPr>
        <p:spPr>
          <a:xfrm>
            <a:off x="0" y="115252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Home</a:t>
            </a:r>
          </a:p>
        </p:txBody>
      </p:sp>
      <p:sp>
        <p:nvSpPr>
          <p:cNvPr id="39" name="Rectangle 38">
            <a:hlinkClick r:id="rId6" action="ppaction://hlinksldjump"/>
          </p:cNvPr>
          <p:cNvSpPr/>
          <p:nvPr/>
        </p:nvSpPr>
        <p:spPr>
          <a:xfrm>
            <a:off x="0" y="3236913"/>
            <a:ext cx="1884363" cy="4762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Search and Filter Results</a:t>
            </a:r>
          </a:p>
        </p:txBody>
      </p:sp>
      <p:sp>
        <p:nvSpPr>
          <p:cNvPr id="40" name="Rectangle 39">
            <a:hlinkClick r:id="rId7" action="ppaction://hlinksldjump"/>
          </p:cNvPr>
          <p:cNvSpPr/>
          <p:nvPr/>
        </p:nvSpPr>
        <p:spPr>
          <a:xfrm>
            <a:off x="0" y="532447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Saved Content</a:t>
            </a:r>
          </a:p>
        </p:txBody>
      </p:sp>
      <p:sp>
        <p:nvSpPr>
          <p:cNvPr id="41" name="Rectangle 40">
            <a:hlinkClick r:id="rId8" action="ppaction://hlinksldjump"/>
          </p:cNvPr>
          <p:cNvSpPr/>
          <p:nvPr/>
        </p:nvSpPr>
        <p:spPr>
          <a:xfrm>
            <a:off x="0" y="4629150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Citing, Printing, and Sharing</a:t>
            </a:r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0" y="254317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Browse Content by </a:t>
            </a:r>
            <a:r>
              <a:rPr lang="en-US" dirty="0" smtClean="0">
                <a:solidFill>
                  <a:srgbClr val="032C62"/>
                </a:solidFill>
              </a:rPr>
              <a:t>Subfield</a:t>
            </a:r>
            <a:endParaRPr lang="en-US" dirty="0">
              <a:solidFill>
                <a:srgbClr val="032C62"/>
              </a:solidFill>
            </a:endParaRPr>
          </a:p>
        </p:txBody>
      </p:sp>
      <p:sp>
        <p:nvSpPr>
          <p:cNvPr id="46" name="Rectangle 45">
            <a:hlinkClick r:id="rId10" action="ppaction://hlinksldjump"/>
          </p:cNvPr>
          <p:cNvSpPr/>
          <p:nvPr/>
        </p:nvSpPr>
        <p:spPr>
          <a:xfrm>
            <a:off x="0" y="393382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Full Text View</a:t>
            </a:r>
          </a:p>
        </p:txBody>
      </p:sp>
      <p:sp>
        <p:nvSpPr>
          <p:cNvPr id="49" name="Rectangle 48">
            <a:hlinkClick r:id="rId11" action="ppaction://hlinksldjump"/>
          </p:cNvPr>
          <p:cNvSpPr/>
          <p:nvPr/>
        </p:nvSpPr>
        <p:spPr>
          <a:xfrm>
            <a:off x="-17463" y="601980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More Information</a:t>
            </a:r>
          </a:p>
        </p:txBody>
      </p:sp>
      <p:sp>
        <p:nvSpPr>
          <p:cNvPr id="23" name="Striped Right Arrow 22">
            <a:hlinkClick r:id="" action="ppaction://hlinkshowjump?jump=nextslide"/>
          </p:cNvPr>
          <p:cNvSpPr/>
          <p:nvPr/>
        </p:nvSpPr>
        <p:spPr bwMode="auto">
          <a:xfrm>
            <a:off x="10287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Striped Right Arrow 23">
            <a:hlinkClick r:id="" action="ppaction://hlinkshowjump?jump=previousslide"/>
          </p:cNvPr>
          <p:cNvSpPr/>
          <p:nvPr/>
        </p:nvSpPr>
        <p:spPr bwMode="auto">
          <a:xfrm rot="10800000">
            <a:off x="4572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47675"/>
            <a:ext cx="315912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83" y="479215"/>
            <a:ext cx="6356742" cy="638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19288" y="0"/>
            <a:ext cx="7239000" cy="447675"/>
          </a:xfrm>
          <a:prstGeom prst="rect">
            <a:avLst/>
          </a:prstGeom>
          <a:solidFill>
            <a:schemeClr val="bg1"/>
          </a:solidFill>
          <a:ln w="3175">
            <a:solidFill>
              <a:srgbClr val="03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OXFORD </a:t>
            </a:r>
            <a:r>
              <a:rPr lang="en-US" dirty="0" smtClean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RESEARCH ENCYCLOPEDIAS</a:t>
            </a:r>
            <a:endParaRPr lang="en-US" dirty="0">
              <a:solidFill>
                <a:srgbClr val="213052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1983" y="3360221"/>
            <a:ext cx="1399533" cy="353587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48125" y="3805237"/>
            <a:ext cx="4904489" cy="2571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31162" y="2647948"/>
            <a:ext cx="863600" cy="2095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86575" y="5696615"/>
            <a:ext cx="1962150" cy="1000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Search </a:t>
            </a:r>
            <a:r>
              <a:rPr lang="en-US" sz="1600" dirty="0">
                <a:solidFill>
                  <a:schemeClr val="tx1"/>
                </a:solidFill>
              </a:rPr>
              <a:t>term will </a:t>
            </a:r>
            <a:r>
              <a:rPr lang="en-US" sz="1600" dirty="0" smtClean="0">
                <a:solidFill>
                  <a:schemeClr val="tx1"/>
                </a:solidFill>
              </a:rPr>
              <a:t>appear highlighted within </a:t>
            </a:r>
            <a:r>
              <a:rPr lang="en-US" sz="1600" dirty="0">
                <a:solidFill>
                  <a:schemeClr val="tx1"/>
                </a:solidFill>
              </a:rPr>
              <a:t>the list of results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43388" y="1638300"/>
            <a:ext cx="2256981" cy="1009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Sort</a:t>
            </a:r>
            <a:r>
              <a:rPr lang="en-US" sz="1600" dirty="0">
                <a:solidFill>
                  <a:schemeClr val="tx1"/>
                </a:solidFill>
              </a:rPr>
              <a:t> results by relevance, title, </a:t>
            </a:r>
            <a:r>
              <a:rPr lang="en-US" sz="1600" dirty="0" smtClean="0">
                <a:solidFill>
                  <a:schemeClr val="tx1"/>
                </a:solidFill>
              </a:rPr>
              <a:t>author/editor name, or </a:t>
            </a:r>
            <a:r>
              <a:rPr lang="en-US" sz="1600" dirty="0">
                <a:solidFill>
                  <a:schemeClr val="tx1"/>
                </a:solidFill>
              </a:rPr>
              <a:t>publication date</a:t>
            </a:r>
          </a:p>
        </p:txBody>
      </p:sp>
      <p:cxnSp>
        <p:nvCxnSpPr>
          <p:cNvPr id="18" name="Elbow Connector 17"/>
          <p:cNvCxnSpPr>
            <a:stCxn id="16" idx="2"/>
            <a:endCxn id="5" idx="0"/>
          </p:cNvCxnSpPr>
          <p:nvPr/>
        </p:nvCxnSpPr>
        <p:spPr>
          <a:xfrm rot="16200000" flipH="1">
            <a:off x="5357481" y="2662347"/>
            <a:ext cx="1157287" cy="112849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73875" y="1352550"/>
            <a:ext cx="197485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/>
              <a:t>Print, save, email, or share</a:t>
            </a:r>
            <a:r>
              <a:rPr lang="en-US" sz="1600" dirty="0"/>
              <a:t> this list of search results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024861" y="1297228"/>
            <a:ext cx="1868487" cy="13507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Filter</a:t>
            </a:r>
            <a:r>
              <a:rPr lang="en-US" sz="1600" dirty="0" smtClean="0">
                <a:solidFill>
                  <a:schemeClr val="tx1"/>
                </a:solidFill>
              </a:rPr>
              <a:t> by Article Type, Availability, Subject, or add additional search terms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078" name="Elbow Connector 3077"/>
          <p:cNvCxnSpPr>
            <a:stCxn id="19" idx="2"/>
            <a:endCxn id="6" idx="1"/>
          </p:cNvCxnSpPr>
          <p:nvPr/>
        </p:nvCxnSpPr>
        <p:spPr>
          <a:xfrm rot="16200000" flipH="1">
            <a:off x="7661276" y="2382837"/>
            <a:ext cx="569910" cy="169862"/>
          </a:xfrm>
          <a:prstGeom prst="bentConnector2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35" idx="2"/>
            <a:endCxn id="3" idx="1"/>
          </p:cNvCxnSpPr>
          <p:nvPr/>
        </p:nvCxnSpPr>
        <p:spPr>
          <a:xfrm rot="5400000">
            <a:off x="1485439" y="3654494"/>
            <a:ext cx="2480211" cy="467122"/>
          </a:xfrm>
          <a:prstGeom prst="bentConnector4">
            <a:avLst>
              <a:gd name="adj1" fmla="val 14359"/>
              <a:gd name="adj2" fmla="val 148938"/>
            </a:avLst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919288" y="0"/>
            <a:ext cx="7239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0" y="457200"/>
            <a:ext cx="1905000" cy="476250"/>
          </a:xfrm>
          <a:prstGeom prst="rect">
            <a:avLst/>
          </a:prstGeom>
          <a:solidFill>
            <a:srgbClr val="22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Welcome</a:t>
            </a:r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0" y="184785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Personalization</a:t>
            </a:r>
          </a:p>
        </p:txBody>
      </p:sp>
      <p:sp>
        <p:nvSpPr>
          <p:cNvPr id="38" name="Rectangle 37">
            <a:hlinkClick r:id="rId5" action="ppaction://hlinksldjump"/>
          </p:cNvPr>
          <p:cNvSpPr/>
          <p:nvPr/>
        </p:nvSpPr>
        <p:spPr>
          <a:xfrm>
            <a:off x="0" y="115252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Home</a:t>
            </a:r>
          </a:p>
        </p:txBody>
      </p:sp>
      <p:sp>
        <p:nvSpPr>
          <p:cNvPr id="39" name="Rectangle 38">
            <a:hlinkClick r:id="rId6" action="ppaction://hlinksldjump"/>
          </p:cNvPr>
          <p:cNvSpPr/>
          <p:nvPr/>
        </p:nvSpPr>
        <p:spPr>
          <a:xfrm>
            <a:off x="0" y="3236913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Search and Filter Results</a:t>
            </a:r>
          </a:p>
        </p:txBody>
      </p:sp>
      <p:sp>
        <p:nvSpPr>
          <p:cNvPr id="40" name="Rectangle 39">
            <a:hlinkClick r:id="rId7" action="ppaction://hlinksldjump"/>
          </p:cNvPr>
          <p:cNvSpPr/>
          <p:nvPr/>
        </p:nvSpPr>
        <p:spPr>
          <a:xfrm>
            <a:off x="0" y="532447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Saved Content</a:t>
            </a:r>
          </a:p>
        </p:txBody>
      </p:sp>
      <p:sp>
        <p:nvSpPr>
          <p:cNvPr id="41" name="Rectangle 40">
            <a:hlinkClick r:id="rId8" action="ppaction://hlinksldjump"/>
          </p:cNvPr>
          <p:cNvSpPr/>
          <p:nvPr/>
        </p:nvSpPr>
        <p:spPr>
          <a:xfrm>
            <a:off x="0" y="4629150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Citing, Printing, and Sharing</a:t>
            </a:r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0" y="254317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Browse Content by </a:t>
            </a:r>
            <a:r>
              <a:rPr lang="en-US" dirty="0" smtClean="0">
                <a:solidFill>
                  <a:srgbClr val="032C62"/>
                </a:solidFill>
              </a:rPr>
              <a:t>Subfield</a:t>
            </a:r>
            <a:endParaRPr lang="en-US" dirty="0">
              <a:solidFill>
                <a:srgbClr val="032C62"/>
              </a:solidFill>
            </a:endParaRPr>
          </a:p>
        </p:txBody>
      </p:sp>
      <p:sp>
        <p:nvSpPr>
          <p:cNvPr id="46" name="Rectangle 45">
            <a:hlinkClick r:id="rId10" action="ppaction://hlinksldjump"/>
          </p:cNvPr>
          <p:cNvSpPr/>
          <p:nvPr/>
        </p:nvSpPr>
        <p:spPr>
          <a:xfrm>
            <a:off x="0" y="3933825"/>
            <a:ext cx="1884363" cy="4762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Full Text View (1/2)</a:t>
            </a:r>
          </a:p>
        </p:txBody>
      </p:sp>
      <p:sp>
        <p:nvSpPr>
          <p:cNvPr id="49" name="Rectangle 48">
            <a:hlinkClick r:id="rId11" action="ppaction://hlinksldjump"/>
          </p:cNvPr>
          <p:cNvSpPr/>
          <p:nvPr/>
        </p:nvSpPr>
        <p:spPr>
          <a:xfrm>
            <a:off x="-17463" y="601980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More Information</a:t>
            </a:r>
          </a:p>
        </p:txBody>
      </p:sp>
      <p:sp>
        <p:nvSpPr>
          <p:cNvPr id="23" name="Striped Right Arrow 22">
            <a:hlinkClick r:id="" action="ppaction://hlinkshowjump?jump=nextslide"/>
          </p:cNvPr>
          <p:cNvSpPr/>
          <p:nvPr/>
        </p:nvSpPr>
        <p:spPr bwMode="auto">
          <a:xfrm>
            <a:off x="10287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Striped Right Arrow 23">
            <a:hlinkClick r:id="" action="ppaction://hlinkshowjump?jump=previousslide"/>
          </p:cNvPr>
          <p:cNvSpPr/>
          <p:nvPr/>
        </p:nvSpPr>
        <p:spPr bwMode="auto">
          <a:xfrm rot="10800000">
            <a:off x="4572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20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47675"/>
            <a:ext cx="315912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49" y="473149"/>
            <a:ext cx="6332934" cy="637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19288" y="0"/>
            <a:ext cx="7239000" cy="447675"/>
          </a:xfrm>
          <a:prstGeom prst="rect">
            <a:avLst/>
          </a:prstGeom>
          <a:solidFill>
            <a:schemeClr val="bg1"/>
          </a:solidFill>
          <a:ln w="3175">
            <a:solidFill>
              <a:srgbClr val="03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OXFORD </a:t>
            </a:r>
            <a:r>
              <a:rPr lang="en-US" dirty="0" smtClean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RESEARCH ENCYCLOPEDIAS</a:t>
            </a:r>
            <a:endParaRPr lang="en-US" dirty="0">
              <a:solidFill>
                <a:srgbClr val="213052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0549" y="3236913"/>
            <a:ext cx="1434509" cy="208756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91984" y="3236913"/>
            <a:ext cx="4771499" cy="71419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28678" y="1451622"/>
            <a:ext cx="123825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/>
              <a:t>Jump ahead</a:t>
            </a:r>
            <a:r>
              <a:rPr lang="en-US" sz="1600" dirty="0"/>
              <a:t> by exploring this article’s </a:t>
            </a:r>
            <a:r>
              <a:rPr lang="en-US" sz="1600" b="1" dirty="0"/>
              <a:t>Table of Contents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2328" y="1300163"/>
            <a:ext cx="269081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Article </a:t>
            </a:r>
            <a:r>
              <a:rPr lang="en-US" sz="1600" b="1" dirty="0"/>
              <a:t>heading </a:t>
            </a:r>
            <a:r>
              <a:rPr lang="en-US" sz="1600" dirty="0"/>
              <a:t>contains article title, </a:t>
            </a:r>
            <a:r>
              <a:rPr lang="en-US" sz="1600" dirty="0" smtClean="0"/>
              <a:t>author(s), subfields, </a:t>
            </a:r>
            <a:r>
              <a:rPr lang="en-US" sz="1600" dirty="0"/>
              <a:t>publication date, and DOI</a:t>
            </a:r>
          </a:p>
        </p:txBody>
      </p:sp>
      <p:cxnSp>
        <p:nvCxnSpPr>
          <p:cNvPr id="11" name="Straight Arrow Connector 10"/>
          <p:cNvCxnSpPr>
            <a:stCxn id="8" idx="2"/>
            <a:endCxn id="5" idx="0"/>
          </p:cNvCxnSpPr>
          <p:nvPr/>
        </p:nvCxnSpPr>
        <p:spPr>
          <a:xfrm>
            <a:off x="3247803" y="2775061"/>
            <a:ext cx="1" cy="461852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6" idx="0"/>
          </p:cNvCxnSpPr>
          <p:nvPr/>
        </p:nvCxnSpPr>
        <p:spPr>
          <a:xfrm>
            <a:off x="6477734" y="2377381"/>
            <a:ext cx="0" cy="859532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20358" y="5256639"/>
            <a:ext cx="123825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Explore</a:t>
            </a:r>
            <a:r>
              <a:rPr lang="en-US" sz="1600" dirty="0" smtClean="0"/>
              <a:t> related articles</a:t>
            </a:r>
            <a:endParaRPr lang="en-US" sz="1600" b="1" dirty="0"/>
          </a:p>
        </p:txBody>
      </p:sp>
      <p:cxnSp>
        <p:nvCxnSpPr>
          <p:cNvPr id="43" name="Straight Arrow Connector 42"/>
          <p:cNvCxnSpPr>
            <a:stCxn id="35" idx="1"/>
            <a:endCxn id="44" idx="3"/>
          </p:cNvCxnSpPr>
          <p:nvPr/>
        </p:nvCxnSpPr>
        <p:spPr>
          <a:xfrm flipH="1">
            <a:off x="3965058" y="5672138"/>
            <a:ext cx="6553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520655" y="5324475"/>
            <a:ext cx="1444403" cy="6953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919288" y="0"/>
            <a:ext cx="7239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0" y="457200"/>
            <a:ext cx="1905000" cy="476250"/>
          </a:xfrm>
          <a:prstGeom prst="rect">
            <a:avLst/>
          </a:prstGeom>
          <a:solidFill>
            <a:srgbClr val="22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Welcome</a:t>
            </a:r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0" y="184785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Personalization</a:t>
            </a:r>
          </a:p>
        </p:txBody>
      </p:sp>
      <p:sp>
        <p:nvSpPr>
          <p:cNvPr id="38" name="Rectangle 37">
            <a:hlinkClick r:id="rId5" action="ppaction://hlinksldjump"/>
          </p:cNvPr>
          <p:cNvSpPr/>
          <p:nvPr/>
        </p:nvSpPr>
        <p:spPr>
          <a:xfrm>
            <a:off x="0" y="115252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Home</a:t>
            </a:r>
          </a:p>
        </p:txBody>
      </p:sp>
      <p:sp>
        <p:nvSpPr>
          <p:cNvPr id="39" name="Rectangle 38">
            <a:hlinkClick r:id="rId6" action="ppaction://hlinksldjump"/>
          </p:cNvPr>
          <p:cNvSpPr/>
          <p:nvPr/>
        </p:nvSpPr>
        <p:spPr>
          <a:xfrm>
            <a:off x="0" y="3236913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Search and Filter Results</a:t>
            </a:r>
          </a:p>
        </p:txBody>
      </p:sp>
      <p:sp>
        <p:nvSpPr>
          <p:cNvPr id="40" name="Rectangle 39">
            <a:hlinkClick r:id="rId7" action="ppaction://hlinksldjump"/>
          </p:cNvPr>
          <p:cNvSpPr/>
          <p:nvPr/>
        </p:nvSpPr>
        <p:spPr>
          <a:xfrm>
            <a:off x="0" y="532447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Saved Content</a:t>
            </a:r>
          </a:p>
        </p:txBody>
      </p:sp>
      <p:sp>
        <p:nvSpPr>
          <p:cNvPr id="41" name="Rectangle 40">
            <a:hlinkClick r:id="rId8" action="ppaction://hlinksldjump"/>
          </p:cNvPr>
          <p:cNvSpPr/>
          <p:nvPr/>
        </p:nvSpPr>
        <p:spPr>
          <a:xfrm>
            <a:off x="0" y="4629150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Citing, Printing, and Sharing</a:t>
            </a:r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0" y="254317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Browse Content by </a:t>
            </a:r>
            <a:r>
              <a:rPr lang="en-US" dirty="0" smtClean="0">
                <a:solidFill>
                  <a:srgbClr val="032C62"/>
                </a:solidFill>
              </a:rPr>
              <a:t>Subfield</a:t>
            </a:r>
            <a:endParaRPr lang="en-US" dirty="0">
              <a:solidFill>
                <a:srgbClr val="032C62"/>
              </a:solidFill>
            </a:endParaRPr>
          </a:p>
        </p:txBody>
      </p:sp>
      <p:sp>
        <p:nvSpPr>
          <p:cNvPr id="46" name="Rectangle 45">
            <a:hlinkClick r:id="rId10" action="ppaction://hlinksldjump"/>
          </p:cNvPr>
          <p:cNvSpPr/>
          <p:nvPr/>
        </p:nvSpPr>
        <p:spPr>
          <a:xfrm>
            <a:off x="0" y="3933825"/>
            <a:ext cx="1884363" cy="4762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Full Text View (2/2)</a:t>
            </a:r>
          </a:p>
        </p:txBody>
      </p:sp>
      <p:sp>
        <p:nvSpPr>
          <p:cNvPr id="49" name="Rectangle 48">
            <a:hlinkClick r:id="rId11" action="ppaction://hlinksldjump"/>
          </p:cNvPr>
          <p:cNvSpPr/>
          <p:nvPr/>
        </p:nvSpPr>
        <p:spPr>
          <a:xfrm>
            <a:off x="-17463" y="601980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More Information</a:t>
            </a:r>
          </a:p>
        </p:txBody>
      </p:sp>
      <p:sp>
        <p:nvSpPr>
          <p:cNvPr id="23" name="Striped Right Arrow 22">
            <a:hlinkClick r:id="" action="ppaction://hlinkshowjump?jump=nextslide"/>
          </p:cNvPr>
          <p:cNvSpPr/>
          <p:nvPr/>
        </p:nvSpPr>
        <p:spPr bwMode="auto">
          <a:xfrm>
            <a:off x="10287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Striped Right Arrow 23">
            <a:hlinkClick r:id="" action="ppaction://hlinkshowjump?jump=previousslide"/>
          </p:cNvPr>
          <p:cNvSpPr/>
          <p:nvPr/>
        </p:nvSpPr>
        <p:spPr bwMode="auto">
          <a:xfrm rot="10800000">
            <a:off x="4572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3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47675"/>
            <a:ext cx="315912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19288" y="0"/>
            <a:ext cx="7239000" cy="447675"/>
          </a:xfrm>
          <a:prstGeom prst="rect">
            <a:avLst/>
          </a:prstGeom>
          <a:solidFill>
            <a:schemeClr val="bg1"/>
          </a:solidFill>
          <a:ln w="3175">
            <a:solidFill>
              <a:srgbClr val="03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OXFORD </a:t>
            </a:r>
            <a:r>
              <a:rPr lang="en-US" dirty="0" smtClean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RESEARCH ENCYCLOPEDIAS</a:t>
            </a:r>
            <a:endParaRPr lang="en-US" dirty="0">
              <a:solidFill>
                <a:srgbClr val="213052"/>
              </a:solidFill>
              <a:latin typeface="Book Antiqua" pitchFamily="18" charset="0"/>
              <a:cs typeface="Arial" charset="0"/>
            </a:endParaRPr>
          </a:p>
        </p:txBody>
      </p:sp>
      <p:pic>
        <p:nvPicPr>
          <p:cNvPr id="9232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85775"/>
            <a:ext cx="366395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25850" y="695325"/>
            <a:ext cx="3663950" cy="609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25850" y="6124575"/>
            <a:ext cx="488950" cy="2190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5975" y="1400175"/>
            <a:ext cx="1412875" cy="184626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Citations in Bibliography are </a:t>
            </a:r>
            <a:r>
              <a:rPr lang="en-US" sz="1600" dirty="0" err="1"/>
              <a:t>OpenURL</a:t>
            </a:r>
            <a:r>
              <a:rPr lang="en-US" sz="1600" dirty="0"/>
              <a:t> compliant. Expand by clicking </a:t>
            </a:r>
            <a:r>
              <a:rPr lang="en-US" sz="1600" b="1" dirty="0"/>
              <a:t>Find </a:t>
            </a:r>
            <a:r>
              <a:rPr lang="en-US" sz="1600" b="1" dirty="0" smtClean="0"/>
              <a:t>This </a:t>
            </a:r>
            <a:r>
              <a:rPr lang="en-US" sz="1600" b="1" dirty="0"/>
              <a:t>R</a:t>
            </a:r>
            <a:r>
              <a:rPr lang="en-US" sz="1600" b="1" dirty="0" smtClean="0"/>
              <a:t>esource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5975" y="4081463"/>
            <a:ext cx="1412875" cy="157003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/>
              <a:t>Notes</a:t>
            </a:r>
            <a:r>
              <a:rPr lang="en-US" sz="1600" dirty="0"/>
              <a:t> will link directly to their location in the article text, and vice versa.</a:t>
            </a:r>
          </a:p>
        </p:txBody>
      </p:sp>
      <p:cxnSp>
        <p:nvCxnSpPr>
          <p:cNvPr id="11" name="Elbow Connector 10"/>
          <p:cNvCxnSpPr>
            <a:stCxn id="7" idx="0"/>
            <a:endCxn id="5" idx="1"/>
          </p:cNvCxnSpPr>
          <p:nvPr/>
        </p:nvCxnSpPr>
        <p:spPr>
          <a:xfrm rot="5400000" flipH="1" flipV="1">
            <a:off x="3009107" y="783431"/>
            <a:ext cx="400050" cy="833437"/>
          </a:xfrm>
          <a:prstGeom prst="bentConnector2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2"/>
            <a:endCxn id="6" idx="1"/>
          </p:cNvCxnSpPr>
          <p:nvPr/>
        </p:nvCxnSpPr>
        <p:spPr>
          <a:xfrm rot="16200000" flipH="1">
            <a:off x="2917825" y="5526088"/>
            <a:ext cx="582613" cy="833437"/>
          </a:xfrm>
          <a:prstGeom prst="bentConnector2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919288" y="0"/>
            <a:ext cx="7239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0" y="457200"/>
            <a:ext cx="1905000" cy="476250"/>
          </a:xfrm>
          <a:prstGeom prst="rect">
            <a:avLst/>
          </a:prstGeom>
          <a:solidFill>
            <a:srgbClr val="22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Welcome</a:t>
            </a:r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0" y="184785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Personalization</a:t>
            </a:r>
          </a:p>
        </p:txBody>
      </p:sp>
      <p:sp>
        <p:nvSpPr>
          <p:cNvPr id="38" name="Rectangle 37">
            <a:hlinkClick r:id="rId5" action="ppaction://hlinksldjump"/>
          </p:cNvPr>
          <p:cNvSpPr/>
          <p:nvPr/>
        </p:nvSpPr>
        <p:spPr>
          <a:xfrm>
            <a:off x="0" y="115252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Home</a:t>
            </a:r>
          </a:p>
        </p:txBody>
      </p:sp>
      <p:sp>
        <p:nvSpPr>
          <p:cNvPr id="39" name="Rectangle 38">
            <a:hlinkClick r:id="rId6" action="ppaction://hlinksldjump"/>
          </p:cNvPr>
          <p:cNvSpPr/>
          <p:nvPr/>
        </p:nvSpPr>
        <p:spPr>
          <a:xfrm>
            <a:off x="0" y="3236913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Search and Filter Results</a:t>
            </a:r>
          </a:p>
        </p:txBody>
      </p:sp>
      <p:sp>
        <p:nvSpPr>
          <p:cNvPr id="40" name="Rectangle 39">
            <a:hlinkClick r:id="rId7" action="ppaction://hlinksldjump"/>
          </p:cNvPr>
          <p:cNvSpPr/>
          <p:nvPr/>
        </p:nvSpPr>
        <p:spPr>
          <a:xfrm>
            <a:off x="0" y="5324475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Saved Content</a:t>
            </a:r>
          </a:p>
        </p:txBody>
      </p:sp>
      <p:sp>
        <p:nvSpPr>
          <p:cNvPr id="41" name="Rectangle 40">
            <a:hlinkClick r:id="rId8" action="ppaction://hlinksldjump"/>
          </p:cNvPr>
          <p:cNvSpPr/>
          <p:nvPr/>
        </p:nvSpPr>
        <p:spPr>
          <a:xfrm>
            <a:off x="0" y="4629150"/>
            <a:ext cx="1884363" cy="4746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Citing, Printing, and Sharing</a:t>
            </a:r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0" y="2543175"/>
            <a:ext cx="1884363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Browse Content by </a:t>
            </a:r>
            <a:r>
              <a:rPr lang="en-US" dirty="0" smtClean="0">
                <a:solidFill>
                  <a:srgbClr val="032C62"/>
                </a:solidFill>
              </a:rPr>
              <a:t>Subfield</a:t>
            </a:r>
            <a:endParaRPr lang="en-US" dirty="0">
              <a:solidFill>
                <a:srgbClr val="032C62"/>
              </a:solidFill>
            </a:endParaRPr>
          </a:p>
        </p:txBody>
      </p:sp>
      <p:sp>
        <p:nvSpPr>
          <p:cNvPr id="46" name="Rectangle 45">
            <a:hlinkClick r:id="rId10" action="ppaction://hlinksldjump"/>
          </p:cNvPr>
          <p:cNvSpPr/>
          <p:nvPr/>
        </p:nvSpPr>
        <p:spPr>
          <a:xfrm>
            <a:off x="0" y="3933825"/>
            <a:ext cx="1884363" cy="476250"/>
          </a:xfrm>
          <a:prstGeom prst="rect">
            <a:avLst/>
          </a:prstGeom>
          <a:solidFill>
            <a:srgbClr val="22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Full Text View</a:t>
            </a:r>
          </a:p>
        </p:txBody>
      </p:sp>
      <p:sp>
        <p:nvSpPr>
          <p:cNvPr id="49" name="Rectangle 48">
            <a:hlinkClick r:id="rId11" action="ppaction://hlinksldjump"/>
          </p:cNvPr>
          <p:cNvSpPr/>
          <p:nvPr/>
        </p:nvSpPr>
        <p:spPr>
          <a:xfrm>
            <a:off x="-17463" y="6019800"/>
            <a:ext cx="1884363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32C62"/>
                </a:solidFill>
              </a:rPr>
              <a:t>More Information</a:t>
            </a:r>
          </a:p>
        </p:txBody>
      </p:sp>
      <p:sp>
        <p:nvSpPr>
          <p:cNvPr id="23" name="Striped Right Arrow 22">
            <a:hlinkClick r:id="" action="ppaction://hlinkshowjump?jump=nextslide"/>
          </p:cNvPr>
          <p:cNvSpPr/>
          <p:nvPr/>
        </p:nvSpPr>
        <p:spPr bwMode="auto">
          <a:xfrm>
            <a:off x="10287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Striped Right Arrow 23">
            <a:hlinkClick r:id="" action="ppaction://hlinkshowjump?jump=previousslide"/>
          </p:cNvPr>
          <p:cNvSpPr/>
          <p:nvPr/>
        </p:nvSpPr>
        <p:spPr bwMode="auto">
          <a:xfrm rot="10800000">
            <a:off x="457200" y="6477000"/>
            <a:ext cx="419100" cy="228600"/>
          </a:xfrm>
          <a:prstGeom prst="stripedRightArrow">
            <a:avLst/>
          </a:prstGeom>
          <a:solidFill>
            <a:srgbClr val="507F8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5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47675"/>
            <a:ext cx="315912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19288" y="0"/>
            <a:ext cx="7239000" cy="447675"/>
          </a:xfrm>
          <a:prstGeom prst="rect">
            <a:avLst/>
          </a:prstGeom>
          <a:solidFill>
            <a:schemeClr val="bg1"/>
          </a:solidFill>
          <a:ln w="3175">
            <a:solidFill>
              <a:srgbClr val="032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OXFORD </a:t>
            </a:r>
            <a:r>
              <a:rPr lang="en-US" dirty="0" smtClean="0">
                <a:solidFill>
                  <a:srgbClr val="213052"/>
                </a:solidFill>
                <a:latin typeface="Book Antiqua" pitchFamily="18" charset="0"/>
                <a:cs typeface="Arial" charset="0"/>
              </a:rPr>
              <a:t>RESEARCH ENCYCLOPEDIAS</a:t>
            </a:r>
            <a:endParaRPr lang="en-US" dirty="0">
              <a:solidFill>
                <a:srgbClr val="213052"/>
              </a:solidFill>
              <a:latin typeface="Book Antiqua" pitchFamily="18" charset="0"/>
              <a:cs typeface="Arial" charset="0"/>
            </a:endParaRPr>
          </a:p>
        </p:txBody>
      </p:sp>
      <p:pic>
        <p:nvPicPr>
          <p:cNvPr id="10256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476250"/>
            <a:ext cx="7223125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4351338"/>
            <a:ext cx="3360737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201025" y="2171700"/>
            <a:ext cx="876300" cy="2381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29250" y="3270250"/>
            <a:ext cx="3648075" cy="558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33625" y="2543175"/>
            <a:ext cx="1600200" cy="1628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84747" y="1212056"/>
            <a:ext cx="3737048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/>
              <a:t>Annotate</a:t>
            </a:r>
            <a:r>
              <a:rPr lang="en-US" sz="1600" dirty="0"/>
              <a:t> </a:t>
            </a:r>
            <a:r>
              <a:rPr lang="en-US" sz="1600" dirty="0" smtClean="0"/>
              <a:t>articles by </a:t>
            </a:r>
            <a:r>
              <a:rPr lang="en-US" sz="1600" dirty="0"/>
              <a:t>highlighting </a:t>
            </a:r>
            <a:r>
              <a:rPr lang="en-US" sz="1600" dirty="0" smtClean="0"/>
              <a:t>text and choosing the </a:t>
            </a:r>
            <a:r>
              <a:rPr lang="en-US" sz="1600" b="1" dirty="0"/>
              <a:t>Annotate</a:t>
            </a:r>
            <a:r>
              <a:rPr lang="en-US" sz="1600" dirty="0"/>
              <a:t> pop-up </a:t>
            </a:r>
            <a:r>
              <a:rPr lang="en-US" sz="1600" dirty="0" smtClean="0"/>
              <a:t>option. Annotations </a:t>
            </a:r>
            <a:r>
              <a:rPr lang="en-US" sz="1600" dirty="0"/>
              <a:t>will be saved to your </a:t>
            </a:r>
            <a:r>
              <a:rPr lang="en-US" sz="1600" dirty="0" smtClean="0"/>
              <a:t>personal profile </a:t>
            </a:r>
            <a:r>
              <a:rPr lang="en-US" sz="1600" dirty="0"/>
              <a:t>for future use.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850" y="796925"/>
            <a:ext cx="1514475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/>
              <a:t>Print, save, cite, email, </a:t>
            </a:r>
            <a:r>
              <a:rPr lang="en-US" sz="1600" dirty="0"/>
              <a:t>or</a:t>
            </a:r>
            <a:r>
              <a:rPr lang="en-US" sz="1600" b="1" dirty="0"/>
              <a:t> share </a:t>
            </a:r>
            <a:r>
              <a:rPr lang="en-US" sz="1600" dirty="0" smtClean="0"/>
              <a:t>an article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657475" y="4894263"/>
            <a:ext cx="2095500" cy="157003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Select </a:t>
            </a:r>
            <a:r>
              <a:rPr lang="en-US" sz="1600" b="1" dirty="0"/>
              <a:t>cite</a:t>
            </a:r>
            <a:r>
              <a:rPr lang="en-US" sz="1600" dirty="0"/>
              <a:t> to generate a </a:t>
            </a:r>
            <a:r>
              <a:rPr lang="en-US" sz="1600" dirty="0" smtClean="0"/>
              <a:t>full citation of the </a:t>
            </a:r>
            <a:r>
              <a:rPr lang="en-US" sz="1600" dirty="0"/>
              <a:t>article in your preferred style and using your preferred citation manager.</a:t>
            </a:r>
          </a:p>
        </p:txBody>
      </p:sp>
      <p:cxnSp>
        <p:nvCxnSpPr>
          <p:cNvPr id="19" name="Elbow Connector 18"/>
          <p:cNvCxnSpPr>
            <a:endCxn id="12" idx="1"/>
          </p:cNvCxnSpPr>
          <p:nvPr/>
        </p:nvCxnSpPr>
        <p:spPr>
          <a:xfrm rot="16200000" flipH="1">
            <a:off x="4460924" y="2581324"/>
            <a:ext cx="1260376" cy="676275"/>
          </a:xfrm>
          <a:prstGeom prst="bentConnector2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933825" y="3549650"/>
            <a:ext cx="8255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6" idx="2"/>
            <a:endCxn id="10" idx="1"/>
          </p:cNvCxnSpPr>
          <p:nvPr/>
        </p:nvCxnSpPr>
        <p:spPr>
          <a:xfrm rot="5400000">
            <a:off x="7928769" y="1899444"/>
            <a:ext cx="663575" cy="119063"/>
          </a:xfrm>
          <a:prstGeom prst="bentConnector4">
            <a:avLst>
              <a:gd name="adj1" fmla="val 41021"/>
              <a:gd name="adj2" fmla="val 291999"/>
            </a:avLst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3"/>
          </p:cNvCxnSpPr>
          <p:nvPr/>
        </p:nvCxnSpPr>
        <p:spPr>
          <a:xfrm>
            <a:off x="4752975" y="5680075"/>
            <a:ext cx="1030288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3667</TotalTime>
  <Words>813</Words>
  <Application>Microsoft Office PowerPoint</Application>
  <PresentationFormat>On-screen Show (4:3)</PresentationFormat>
  <Paragraphs>169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Chesnutt</dc:creator>
  <cp:lastModifiedBy>Fegely, Erin</cp:lastModifiedBy>
  <cp:revision>500</cp:revision>
  <cp:lastPrinted>2016-02-02T18:28:59Z</cp:lastPrinted>
  <dcterms:created xsi:type="dcterms:W3CDTF">2011-12-03T22:23:59Z</dcterms:created>
  <dcterms:modified xsi:type="dcterms:W3CDTF">2017-08-23T20:57:51Z</dcterms:modified>
</cp:coreProperties>
</file>